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custom.xml" ContentType="application/vnd.openxmlformats-officedocument.custom-properties+xml"/>
  <Override PartName="/docProps/app.xml" ContentType="application/vnd.openxmlformats-officedocument.extended-properties+xml"/>
  <Override PartName="/ppt/_rels/presentation.xml.rels" ContentType="application/vnd.openxmlformats-package.relationships+xml"/>
  <Override PartName="/ppt/presentation.xml" ContentType="application/vnd.openxmlformats-officedocument.presentationml.presentation.main+xml"/>
  <Override PartName="/ppt/notesSlides/_rels/notesSlide1.xml.rels" ContentType="application/vnd.openxmlformats-package.relationships+xml"/>
  <Override PartName="/ppt/notesSlides/notesSlide1.xml" ContentType="application/vnd.openxmlformats-officedocument.presentationml.notesSlide+xml"/>
  <Override PartName="/ppt/presProps.xml" ContentType="application/vnd.openxmlformats-officedocument.presentationml.presProps+xml"/>
  <Override PartName="/ppt/slideMasters/_rels/slideMaster6.xml.rels" ContentType="application/vnd.openxmlformats-package.relationships+xml"/>
  <Override PartName="/ppt/slideMasters/_rels/slideMaster5.xml.rels" ContentType="application/vnd.openxmlformats-package.relationships+xml"/>
  <Override PartName="/ppt/slideMasters/_rels/slideMaster4.xml.rels" ContentType="application/vnd.openxmlformats-package.relationships+xml"/>
  <Override PartName="/ppt/slideMasters/_rels/slideMaster3.xml.rels" ContentType="application/vnd.openxmlformats-package.relationships+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Layouts/slideLayout59.xml" ContentType="application/vnd.openxmlformats-officedocument.presentationml.slideLayout+xml"/>
  <Override PartName="/ppt/slideLayouts/slideLayout16.xml" ContentType="application/vnd.openxmlformats-officedocument.presentationml.slideLayout+xml"/>
  <Override PartName="/ppt/slideLayouts/slideLayout58.xml" ContentType="application/vnd.openxmlformats-officedocument.presentationml.slideLayout+xml"/>
  <Override PartName="/ppt/slideLayouts/slideLayout15.xml" ContentType="application/vnd.openxmlformats-officedocument.presentationml.slideLayout+xml"/>
  <Override PartName="/ppt/slideLayouts/slideLayout57.xml" ContentType="application/vnd.openxmlformats-officedocument.presentationml.slideLayout+xml"/>
  <Override PartName="/ppt/slideLayouts/slideLayout14.xml" ContentType="application/vnd.openxmlformats-officedocument.presentationml.slideLayout+xml"/>
  <Override PartName="/ppt/slideLayouts/slideLayout49.xml" ContentType="application/vnd.openxmlformats-officedocument.presentationml.slideLayout+xml"/>
  <Override PartName="/ppt/slideLayouts/slideLayout48.xml" ContentType="application/vnd.openxmlformats-officedocument.presentationml.slideLayout+xml"/>
  <Override PartName="/ppt/slideLayouts/slideLayout47.xml" ContentType="application/vnd.openxmlformats-officedocument.presentationml.slideLayout+xml"/>
  <Override PartName="/ppt/slideLayouts/slideLayout56.xml" ContentType="application/vnd.openxmlformats-officedocument.presentationml.slideLayout+xml"/>
  <Override PartName="/ppt/slideLayouts/slideLayout13.xml" ContentType="application/vnd.openxmlformats-officedocument.presentationml.slideLayout+xml"/>
  <Override PartName="/ppt/slideLayouts/slideLayout39.xml" ContentType="application/vnd.openxmlformats-officedocument.presentationml.slideLayout+xml"/>
  <Override PartName="/ppt/slideLayouts/slideLayout3.xml" ContentType="application/vnd.openxmlformats-officedocument.presentationml.slideLayout+xml"/>
  <Override PartName="/ppt/slideLayouts/slideLayout9.xml" ContentType="application/vnd.openxmlformats-officedocument.presentationml.slideLayout+xml"/>
  <Override PartName="/ppt/slideLayouts/slideLayout22.xml" ContentType="application/vnd.openxmlformats-officedocument.presentationml.slideLayout+xml"/>
  <Override PartName="/ppt/slideLayouts/slideLayout65.xml" ContentType="application/vnd.openxmlformats-officedocument.presentationml.slideLayout+xml"/>
  <Override PartName="/ppt/slideLayouts/slideLayout40.xml" ContentType="application/vnd.openxmlformats-officedocument.presentationml.slideLayout+xml"/>
  <Override PartName="/ppt/slideLayouts/slideLayout23.xml" ContentType="application/vnd.openxmlformats-officedocument.presentationml.slideLayout+xml"/>
  <Override PartName="/ppt/slideLayouts/slideLayout66.xml" ContentType="application/vnd.openxmlformats-officedocument.presentationml.slideLayout+xml"/>
  <Override PartName="/ppt/slideLayouts/slideLayout32.xml" ContentType="application/vnd.openxmlformats-officedocument.presentationml.slideLayout+xml"/>
  <Override PartName="/ppt/slideLayouts/slideLayout41.xml" ContentType="application/vnd.openxmlformats-officedocument.presentationml.slideLayout+xml"/>
  <Override PartName="/ppt/slideLayouts/slideLayout24.xml" ContentType="application/vnd.openxmlformats-officedocument.presentationml.slideLayout+xml"/>
  <Override PartName="/ppt/slideLayouts/slideLayout67.xml" ContentType="application/vnd.openxmlformats-officedocument.presentationml.slideLayout+xml"/>
  <Override PartName="/ppt/slideLayouts/slideLayout33.xml" ContentType="application/vnd.openxmlformats-officedocument.presentationml.slideLayout+xml"/>
  <Override PartName="/ppt/slideLayouts/slideLayout50.xml" ContentType="application/vnd.openxmlformats-officedocument.presentationml.slideLayout+xml"/>
  <Override PartName="/ppt/slideLayouts/slideLayout17.xml" ContentType="application/vnd.openxmlformats-officedocument.presentationml.slideLayout+xml"/>
  <Override PartName="/ppt/slideLayouts/slideLayout34.xml" ContentType="application/vnd.openxmlformats-officedocument.presentationml.slideLayout+xml"/>
  <Override PartName="/ppt/slideLayouts/slideLayout51.xml" ContentType="application/vnd.openxmlformats-officedocument.presentationml.slideLayout+xml"/>
  <Override PartName="/ppt/slideLayouts/slideLayout42.xml" ContentType="application/vnd.openxmlformats-officedocument.presentationml.slideLayout+xml"/>
  <Override PartName="/ppt/slideLayouts/slideLayout72.xml" ContentType="application/vnd.openxmlformats-officedocument.presentationml.slideLayout+xml"/>
  <Override PartName="/ppt/slideLayouts/slideLayout71.xml" ContentType="application/vnd.openxmlformats-officedocument.presentationml.slideLayout+xml"/>
  <Override PartName="/ppt/slideLayouts/slideLayout70.xml" ContentType="application/vnd.openxmlformats-officedocument.presentationml.slideLayout+xml"/>
  <Override PartName="/ppt/slideLayouts/slideLayout19.xml" ContentType="application/vnd.openxmlformats-officedocument.presentationml.slideLayout+xml"/>
  <Override PartName="/ppt/slideLayouts/slideLayout36.xml" ContentType="application/vnd.openxmlformats-officedocument.presentationml.slideLayout+xml"/>
  <Override PartName="/ppt/slideLayouts/slideLayout62.xml" ContentType="application/vnd.openxmlformats-officedocument.presentationml.slideLayout+xml"/>
  <Override PartName="/ppt/slideLayouts/slideLayout28.xml" ContentType="application/vnd.openxmlformats-officedocument.presentationml.slideLayout+xml"/>
  <Override PartName="/ppt/slideLayouts/slideLayout45.xml" ContentType="application/vnd.openxmlformats-officedocument.presentationml.slideLayout+xml"/>
  <Override PartName="/ppt/slideLayouts/slideLayout61.xml" ContentType="application/vnd.openxmlformats-officedocument.presentationml.slideLayout+xml"/>
  <Override PartName="/ppt/slideLayouts/slideLayout27.xml" ContentType="application/vnd.openxmlformats-officedocument.presentationml.slideLayout+xml"/>
  <Override PartName="/ppt/slideLayouts/slideLayout44.xml" ContentType="application/vnd.openxmlformats-officedocument.presentationml.slideLayout+xml"/>
  <Override PartName="/ppt/slideLayouts/slideLayout18.xml" ContentType="application/vnd.openxmlformats-officedocument.presentationml.slideLayout+xml"/>
  <Override PartName="/ppt/slideLayouts/slideLayout35.xml" ContentType="application/vnd.openxmlformats-officedocument.presentationml.slideLayout+xml"/>
  <Override PartName="/ppt/slideLayouts/slideLayout52.xml" ContentType="application/vnd.openxmlformats-officedocument.presentationml.slideLayout+xml"/>
  <Override PartName="/ppt/slideLayouts/slideLayout69.xml" ContentType="application/vnd.openxmlformats-officedocument.presentationml.slideLayout+xml"/>
  <Override PartName="/ppt/slideLayouts/slideLayout26.xml" ContentType="application/vnd.openxmlformats-officedocument.presentationml.slideLayout+xml"/>
  <Override PartName="/ppt/slideLayouts/slideLayout43.xml" ContentType="application/vnd.openxmlformats-officedocument.presentationml.slideLayout+xml"/>
  <Override PartName="/ppt/slideLayouts/slideLayout60.xml" ContentType="application/vnd.openxmlformats-officedocument.presentationml.slideLayout+xml"/>
  <Override PartName="/ppt/slideLayouts/_rels/slideLayout12.xml.rels" ContentType="application/vnd.openxmlformats-package.relationships+xml"/>
  <Override PartName="/ppt/slideLayouts/_rels/slideLayout55.xml.rels" ContentType="application/vnd.openxmlformats-package.relationships+xml"/>
  <Override PartName="/ppt/slideLayouts/_rels/slideLayout11.xml.rels" ContentType="application/vnd.openxmlformats-package.relationships+xml"/>
  <Override PartName="/ppt/slideLayouts/_rels/slideLayout54.xml.rels" ContentType="application/vnd.openxmlformats-package.relationships+xml"/>
  <Override PartName="/ppt/slideLayouts/_rels/slideLayout30.xml.rels" ContentType="application/vnd.openxmlformats-package.relationships+xml"/>
  <Override PartName="/ppt/slideLayouts/_rels/slideLayout10.xml.rels" ContentType="application/vnd.openxmlformats-package.relationships+xml"/>
  <Override PartName="/ppt/slideLayouts/_rels/slideLayout53.xml.rels" ContentType="application/vnd.openxmlformats-package.relationships+xml"/>
  <Override PartName="/ppt/slideLayouts/_rels/slideLayout21.xml.rels" ContentType="application/vnd.openxmlformats-package.relationships+xml"/>
  <Override PartName="/ppt/slideLayouts/_rels/slideLayout64.xml.rels" ContentType="application/vnd.openxmlformats-package.relationships+xml"/>
  <Override PartName="/ppt/slideLayouts/_rels/slideLayout1.xml.rels" ContentType="application/vnd.openxmlformats-package.relationships+xml"/>
  <Override PartName="/ppt/slideLayouts/_rels/slideLayout8.xml.rels" ContentType="application/vnd.openxmlformats-package.relationships+xml"/>
  <Override PartName="/ppt/slideLayouts/_rels/slideLayout20.xml.rels" ContentType="application/vnd.openxmlformats-package.relationships+xml"/>
  <Override PartName="/ppt/slideLayouts/_rels/slideLayout63.xml.rels" ContentType="application/vnd.openxmlformats-package.relationships+xml"/>
  <Override PartName="/ppt/slideLayouts/_rels/slideLayout51.xml.rels" ContentType="application/vnd.openxmlformats-package.relationships+xml"/>
  <Override PartName="/ppt/slideLayouts/_rels/slideLayout34.xml.rels" ContentType="application/vnd.openxmlformats-package.relationships+xml"/>
  <Override PartName="/ppt/slideLayouts/_rels/slideLayout17.xml.rels" ContentType="application/vnd.openxmlformats-package.relationships+xml"/>
  <Override PartName="/ppt/slideLayouts/_rels/slideLayout50.xml.rels" ContentType="application/vnd.openxmlformats-package.relationships+xml"/>
  <Override PartName="/ppt/slideLayouts/_rels/slideLayout33.xml.rels" ContentType="application/vnd.openxmlformats-package.relationships+xml"/>
  <Override PartName="/ppt/slideLayouts/_rels/slideLayout41.xml.rels" ContentType="application/vnd.openxmlformats-package.relationships+xml"/>
  <Override PartName="/ppt/slideLayouts/_rels/slideLayout2.xml.rels" ContentType="application/vnd.openxmlformats-package.relationships+xml"/>
  <Override PartName="/ppt/slideLayouts/_rels/slideLayout48.xml.rels" ContentType="application/vnd.openxmlformats-package.relationships+xml"/>
  <Override PartName="/ppt/slideLayouts/_rels/slideLayout24.xml.rels" ContentType="application/vnd.openxmlformats-package.relationships+xml"/>
  <Override PartName="/ppt/slideLayouts/_rels/slideLayout67.xml.rels" ContentType="application/vnd.openxmlformats-package.relationships+xml"/>
  <Override PartName="/ppt/slideLayouts/_rels/slideLayout4.xml.rels" ContentType="application/vnd.openxmlformats-package.relationships+xml"/>
  <Override PartName="/ppt/slideLayouts/_rels/slideLayout16.xml.rels" ContentType="application/vnd.openxmlformats-package.relationships+xml"/>
  <Override PartName="/ppt/slideLayouts/_rels/slideLayout59.xml.rels" ContentType="application/vnd.openxmlformats-package.relationships+xml"/>
  <Override PartName="/ppt/slideLayouts/_rels/slideLayout32.xml.rels" ContentType="application/vnd.openxmlformats-package.relationships+xml"/>
  <Override PartName="/ppt/slideLayouts/_rels/slideLayout40.xml.rels" ContentType="application/vnd.openxmlformats-package.relationships+xml"/>
  <Override PartName="/ppt/slideLayouts/_rels/slideLayout23.xml.rels" ContentType="application/vnd.openxmlformats-package.relationships+xml"/>
  <Override PartName="/ppt/slideLayouts/_rels/slideLayout66.xml.rels" ContentType="application/vnd.openxmlformats-package.relationships+xml"/>
  <Override PartName="/ppt/slideLayouts/_rels/slideLayout49.xml.rels" ContentType="application/vnd.openxmlformats-package.relationships+xml"/>
  <Override PartName="/ppt/slideLayouts/_rels/slideLayout3.xml.rels" ContentType="application/vnd.openxmlformats-package.relationships+xml"/>
  <Override PartName="/ppt/slideLayouts/_rels/slideLayout15.xml.rels" ContentType="application/vnd.openxmlformats-package.relationships+xml"/>
  <Override PartName="/ppt/slideLayouts/_rels/slideLayout58.xml.rels" ContentType="application/vnd.openxmlformats-package.relationships+xml"/>
  <Override PartName="/ppt/slideLayouts/_rels/slideLayout65.xml.rels" ContentType="application/vnd.openxmlformats-package.relationships+xml"/>
  <Override PartName="/ppt/slideLayouts/_rels/slideLayout22.xml.rels" ContentType="application/vnd.openxmlformats-package.relationships+xml"/>
  <Override PartName="/ppt/slideLayouts/_rels/slideLayout31.xml.rels" ContentType="application/vnd.openxmlformats-package.relationships+xml"/>
  <Override PartName="/ppt/slideLayouts/_rels/slideLayout14.xml.rels" ContentType="application/vnd.openxmlformats-package.relationships+xml"/>
  <Override PartName="/ppt/slideLayouts/_rels/slideLayout57.xml.rels" ContentType="application/vnd.openxmlformats-package.relationships+xml"/>
  <Override PartName="/ppt/slideLayouts/_rels/slideLayout39.xml.rels" ContentType="application/vnd.openxmlformats-package.relationships+xml"/>
  <Override PartName="/ppt/slideLayouts/_rels/slideLayout13.xml.rels" ContentType="application/vnd.openxmlformats-package.relationships+xml"/>
  <Override PartName="/ppt/slideLayouts/_rels/slideLayout56.xml.rels" ContentType="application/vnd.openxmlformats-package.relationships+xml"/>
  <Override PartName="/ppt/slideLayouts/_rels/slideLayout47.xml.rels" ContentType="application/vnd.openxmlformats-package.relationships+xml"/>
  <Override PartName="/ppt/slideLayouts/_rels/slideLayout42.xml.rels" ContentType="application/vnd.openxmlformats-package.relationships+xml"/>
  <Override PartName="/ppt/slideLayouts/_rels/slideLayout72.xml.rels" ContentType="application/vnd.openxmlformats-package.relationships+xml"/>
  <Override PartName="/ppt/slideLayouts/_rels/slideLayout38.xml.rels" ContentType="application/vnd.openxmlformats-package.relationships+xml"/>
  <Override PartName="/ppt/slideLayouts/_rels/slideLayout71.xml.rels" ContentType="application/vnd.openxmlformats-package.relationships+xml"/>
  <Override PartName="/ppt/slideLayouts/_rels/slideLayout37.xml.rels" ContentType="application/vnd.openxmlformats-package.relationships+xml"/>
  <Override PartName="/ppt/slideLayouts/_rels/slideLayout70.xml.rels" ContentType="application/vnd.openxmlformats-package.relationships+xml"/>
  <Override PartName="/ppt/slideLayouts/_rels/slideLayout19.xml.rels" ContentType="application/vnd.openxmlformats-package.relationships+xml"/>
  <Override PartName="/ppt/slideLayouts/_rels/slideLayout36.xml.rels" ContentType="application/vnd.openxmlformats-package.relationships+xml"/>
  <Override PartName="/ppt/slideLayouts/_rels/slideLayout62.xml.rels" ContentType="application/vnd.openxmlformats-package.relationships+xml"/>
  <Override PartName="/ppt/slideLayouts/_rels/slideLayout28.xml.rels" ContentType="application/vnd.openxmlformats-package.relationships+xml"/>
  <Override PartName="/ppt/slideLayouts/_rels/slideLayout45.xml.rels" ContentType="application/vnd.openxmlformats-package.relationships+xml"/>
  <Override PartName="/ppt/slideLayouts/_rels/slideLayout61.xml.rels" ContentType="application/vnd.openxmlformats-package.relationships+xml"/>
  <Override PartName="/ppt/slideLayouts/_rels/slideLayout27.xml.rels" ContentType="application/vnd.openxmlformats-package.relationships+xml"/>
  <Override PartName="/ppt/slideLayouts/_rels/slideLayout44.xml.rels" ContentType="application/vnd.openxmlformats-package.relationships+xml"/>
  <Override PartName="/ppt/slideLayouts/_rels/slideLayout6.xml.rels" ContentType="application/vnd.openxmlformats-package.relationships+xml"/>
  <Override PartName="/ppt/slideLayouts/_rels/slideLayout18.xml.rels" ContentType="application/vnd.openxmlformats-package.relationships+xml"/>
  <Override PartName="/ppt/slideLayouts/_rels/slideLayout35.xml.rels" ContentType="application/vnd.openxmlformats-package.relationships+xml"/>
  <Override PartName="/ppt/slideLayouts/_rels/slideLayout52.xml.rels" ContentType="application/vnd.openxmlformats-package.relationships+xml"/>
  <Override PartName="/ppt/slideLayouts/_rels/slideLayout69.xml.rels" ContentType="application/vnd.openxmlformats-package.relationships+xml"/>
  <Override PartName="/ppt/slideLayouts/_rels/slideLayout26.xml.rels" ContentType="application/vnd.openxmlformats-package.relationships+xml"/>
  <Override PartName="/ppt/slideLayouts/_rels/slideLayout43.xml.rels" ContentType="application/vnd.openxmlformats-package.relationships+xml"/>
  <Override PartName="/ppt/slideLayouts/_rels/slideLayout60.xml.rels" ContentType="application/vnd.openxmlformats-package.relationships+xml"/>
  <Override PartName="/ppt/slideLayouts/_rels/slideLayout25.xml.rels" ContentType="application/vnd.openxmlformats-package.relationships+xml"/>
  <Override PartName="/ppt/slideLayouts/_rels/slideLayout68.xml.rels" ContentType="application/vnd.openxmlformats-package.relationships+xml"/>
  <Override PartName="/ppt/slideLayouts/_rels/slideLayout5.xml.rels" ContentType="application/vnd.openxmlformats-package.relationships+xml"/>
  <Override PartName="/ppt/slideLayouts/_rels/slideLayout9.xml.rels" ContentType="application/vnd.openxmlformats-package.relationships+xml"/>
  <Override PartName="/ppt/slideLayouts/_rels/slideLayout29.xml.rels" ContentType="application/vnd.openxmlformats-package.relationships+xml"/>
  <Override PartName="/ppt/slideLayouts/_rels/slideLayout46.xml.rels" ContentType="application/vnd.openxmlformats-package.relationships+xml"/>
  <Override PartName="/ppt/slideLayouts/_rels/slideLayout7.xml.rels" ContentType="application/vnd.openxmlformats-package.relationships+xml"/>
  <Override PartName="/ppt/slideLayouts/slideLayout25.xml" ContentType="application/vnd.openxmlformats-officedocument.presentationml.slideLayout+xml"/>
  <Override PartName="/ppt/slideLayouts/slideLayout68.xml" ContentType="application/vnd.openxmlformats-officedocument.presentationml.slideLayout+xml"/>
  <Override PartName="/ppt/slideLayouts/slideLayout31.xml" ContentType="application/vnd.openxmlformats-officedocument.presentationml.slideLayout+xml"/>
  <Override PartName="/ppt/slideLayouts/slideLayout29.xml" ContentType="application/vnd.openxmlformats-officedocument.presentationml.slideLayout+xml"/>
  <Override PartName="/ppt/slideLayouts/slideLayout46.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63.xml" ContentType="application/vnd.openxmlformats-officedocument.presentationml.slideLayout+xml"/>
  <Override PartName="/ppt/slideLayouts/slideLayout20.xml" ContentType="application/vnd.openxmlformats-officedocument.presentationml.slideLayout+xml"/>
  <Override PartName="/ppt/slideLayouts/slideLayout8.xml" ContentType="application/vnd.openxmlformats-officedocument.presentationml.slideLayout+xml"/>
  <Override PartName="/ppt/slideLayouts/slideLayout21.xml" ContentType="application/vnd.openxmlformats-officedocument.presentationml.slideLayout+xml"/>
  <Override PartName="/ppt/slideLayouts/slideLayout64.xml" ContentType="application/vnd.openxmlformats-officedocument.presentationml.slideLayout+xml"/>
  <Override PartName="/ppt/slideLayouts/slideLayout53.xml" ContentType="application/vnd.openxmlformats-officedocument.presentationml.slideLayout+xml"/>
  <Override PartName="/ppt/slideLayouts/slideLayout10.xml" ContentType="application/vnd.openxmlformats-officedocument.presentationml.slideLayout+xml"/>
  <Override PartName="/ppt/slideLayouts/slideLayout30.xml" ContentType="application/vnd.openxmlformats-officedocument.presentationml.slideLayout+xml"/>
  <Override PartName="/ppt/slideLayouts/slideLayout37.xml" ContentType="application/vnd.openxmlformats-officedocument.presentationml.slideLayout+xml"/>
  <Override PartName="/ppt/slideLayouts/slideLayout1.xml" ContentType="application/vnd.openxmlformats-officedocument.presentationml.slideLayout+xml"/>
  <Override PartName="/ppt/slideLayouts/slideLayout54.xml" ContentType="application/vnd.openxmlformats-officedocument.presentationml.slideLayout+xml"/>
  <Override PartName="/ppt/slideLayouts/slideLayout11.xml" ContentType="application/vnd.openxmlformats-officedocument.presentationml.slideLayout+xml"/>
  <Override PartName="/ppt/slideLayouts/slideLayout38.xml" ContentType="application/vnd.openxmlformats-officedocument.presentationml.slideLayout+xml"/>
  <Override PartName="/ppt/slideLayouts/slideLayout2.xml" ContentType="application/vnd.openxmlformats-officedocument.presentationml.slideLayout+xml"/>
  <Override PartName="/ppt/slideLayouts/slideLayout55.xml" ContentType="application/vnd.openxmlformats-officedocument.presentationml.slideLayout+xml"/>
  <Override PartName="/ppt/slideLayouts/slideLayout12.xml" ContentType="application/vnd.openxmlformats-officedocument.presentationml.slideLayout+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Masters/_rels/notesMaster1.xml.rels" ContentType="application/vnd.openxmlformats-package.relationships+xml"/>
  <Override PartName="/ppt/notesMasters/notesMaster1.xml" ContentType="application/vnd.openxmlformats-officedocument.presentationml.notesMaster+xml"/>
  <Override PartName="/ppt/media/image9.png" ContentType="image/png"/>
  <Override PartName="/ppt/media/image10.png" ContentType="image/png"/>
  <Override PartName="/ppt/media/image13.png" ContentType="image/png"/>
  <Override PartName="/ppt/media/image21.png" ContentType="image/png"/>
  <Override PartName="/ppt/media/image8.png" ContentType="image/png"/>
  <Override PartName="/ppt/media/image12.png" ContentType="image/png"/>
  <Override PartName="/ppt/media/image20.png" ContentType="image/png"/>
  <Override PartName="/ppt/media/image7.png" ContentType="image/png"/>
  <Override PartName="/ppt/media/image11.png" ContentType="image/png"/>
  <Override PartName="/ppt/media/image6.png" ContentType="image/png"/>
  <Override PartName="/ppt/media/image5.png" ContentType="image/png"/>
  <Override PartName="/ppt/media/image4.png" ContentType="image/png"/>
  <Override PartName="/ppt/media/image3.png" ContentType="image/png"/>
  <Override PartName="/ppt/media/image2.png" ContentType="image/png"/>
  <Override PartName="/ppt/media/image1.png" ContentType="image/png"/>
  <Override PartName="/ppt/media/image28.png" ContentType="image/png"/>
  <Override PartName="/ppt/media/image27.png" ContentType="image/png"/>
  <Override PartName="/ppt/media/image19.png" ContentType="image/png"/>
  <Override PartName="/ppt/media/image26.png" ContentType="image/png"/>
  <Override PartName="/ppt/media/image18.png" ContentType="image/png"/>
  <Override PartName="/ppt/media/image25.png" ContentType="image/png"/>
  <Override PartName="/ppt/media/image17.png" ContentType="image/png"/>
  <Override PartName="/ppt/media/image24.png" ContentType="image/png"/>
  <Override PartName="/ppt/media/image16.png" ContentType="image/png"/>
  <Override PartName="/ppt/media/image23.png" ContentType="image/png"/>
  <Override PartName="/ppt/media/image15.png" ContentType="image/png"/>
  <Override PartName="/ppt/media/image22.png" ContentType="image/png"/>
  <Override PartName="/ppt/media/image14.png" ContentType="image/png"/>
  <Override PartName="/ppt/slides/_rels/slide12.xml.rels" ContentType="application/vnd.openxmlformats-package.relationships+xml"/>
  <Override PartName="/ppt/slides/_rels/slide55.xml.rels" ContentType="application/vnd.openxmlformats-package.relationships+xml"/>
  <Override PartName="/ppt/slides/_rels/slide20.xml.rels" ContentType="application/vnd.openxmlformats-package.relationships+xml"/>
  <Override PartName="/ppt/slides/_rels/slide63.xml.rels" ContentType="application/vnd.openxmlformats-package.relationships+xml"/>
  <Override PartName="/ppt/slides/_rels/slide81.xml.rels" ContentType="application/vnd.openxmlformats-package.relationships+xml"/>
  <Override PartName="/ppt/slides/_rels/slide3.xml.rels" ContentType="application/vnd.openxmlformats-package.relationships+xml"/>
  <Override PartName="/ppt/slides/_rels/slide46.xml.rels" ContentType="application/vnd.openxmlformats-package.relationships+xml"/>
  <Override PartName="/ppt/slides/_rels/slide89.xml.rels" ContentType="application/vnd.openxmlformats-package.relationships+xml"/>
  <Override PartName="/ppt/slides/_rels/slide11.xml.rels" ContentType="application/vnd.openxmlformats-package.relationships+xml"/>
  <Override PartName="/ppt/slides/_rels/slide54.xml.rels" ContentType="application/vnd.openxmlformats-package.relationships+xml"/>
  <Override PartName="/ppt/slides/_rels/slide10.xml.rels" ContentType="application/vnd.openxmlformats-package.relationships+xml"/>
  <Override PartName="/ppt/slides/_rels/slide53.xml.rels" ContentType="application/vnd.openxmlformats-package.relationships+xml"/>
  <Override PartName="/ppt/slides/_rels/slide31.xml.rels" ContentType="application/vnd.openxmlformats-package.relationships+xml"/>
  <Override PartName="/ppt/slides/_rels/slide74.xml.rels" ContentType="application/vnd.openxmlformats-package.relationships+xml"/>
  <Override PartName="/ppt/slides/_rels/slide22.xml.rels" ContentType="application/vnd.openxmlformats-package.relationships+xml"/>
  <Override PartName="/ppt/slides/_rels/slide65.xml.rels" ContentType="application/vnd.openxmlformats-package.relationships+xml"/>
  <Override PartName="/ppt/slides/_rels/slide4.xml.rels" ContentType="application/vnd.openxmlformats-package.relationships+xml"/>
  <Override PartName="/ppt/slides/_rels/slide47.xml.rels" ContentType="application/vnd.openxmlformats-package.relationships+xml"/>
  <Override PartName="/ppt/slides/_rels/slide32.xml.rels" ContentType="application/vnd.openxmlformats-package.relationships+xml"/>
  <Override PartName="/ppt/slides/_rels/slide75.xml.rels" ContentType="application/vnd.openxmlformats-package.relationships+xml"/>
  <Override PartName="/ppt/slides/_rels/slide23.xml.rels" ContentType="application/vnd.openxmlformats-package.relationships+xml"/>
  <Override PartName="/ppt/slides/_rels/slide66.xml.rels" ContentType="application/vnd.openxmlformats-package.relationships+xml"/>
  <Override PartName="/ppt/slides/_rels/slide50.xml.rels" ContentType="application/vnd.openxmlformats-package.relationships+xml"/>
  <Override PartName="/ppt/slides/_rels/slide33.xml.rels" ContentType="application/vnd.openxmlformats-package.relationships+xml"/>
  <Override PartName="/ppt/slides/_rels/slide76.xml.rels" ContentType="application/vnd.openxmlformats-package.relationships+xml"/>
  <Override PartName="/ppt/slides/_rels/slide24.xml.rels" ContentType="application/vnd.openxmlformats-package.relationships+xml"/>
  <Override PartName="/ppt/slides/_rels/slide67.xml.rels" ContentType="application/vnd.openxmlformats-package.relationships+xml"/>
  <Override PartName="/ppt/slides/_rels/slide80.xml.rels" ContentType="application/vnd.openxmlformats-package.relationships+xml"/>
  <Override PartName="/ppt/slides/_rels/slide39.xml.rels" ContentType="application/vnd.openxmlformats-package.relationships+xml"/>
  <Override PartName="/ppt/slides/_rels/slide56.xml.rels" ContentType="application/vnd.openxmlformats-package.relationships+xml"/>
  <Override PartName="/ppt/slides/_rels/slide13.xml.rels" ContentType="application/vnd.openxmlformats-package.relationships+xml"/>
  <Override PartName="/ppt/slides/_rels/slide73.xml.rels" ContentType="application/vnd.openxmlformats-package.relationships+xml"/>
  <Override PartName="/ppt/slides/_rels/slide30.xml.rels" ContentType="application/vnd.openxmlformats-package.relationships+xml"/>
  <Override PartName="/ppt/slides/_rels/slide21.xml.rels" ContentType="application/vnd.openxmlformats-package.relationships+xml"/>
  <Override PartName="/ppt/slides/_rels/slide64.xml.rels" ContentType="application/vnd.openxmlformats-package.relationships+xml"/>
  <Override PartName="/ppt/slides/_rels/slide82.xml.rels" ContentType="application/vnd.openxmlformats-package.relationships+xml"/>
  <Override PartName="/ppt/slides/_rels/slide14.xml.rels" ContentType="application/vnd.openxmlformats-package.relationships+xml"/>
  <Override PartName="/ppt/slides/_rels/slide57.xml.rels" ContentType="application/vnd.openxmlformats-package.relationships+xml"/>
  <Override PartName="/ppt/slides/_rels/slide48.xml.rels" ContentType="application/vnd.openxmlformats-package.relationships+xml"/>
  <Override PartName="/ppt/slides/_rels/slide5.xml.rels" ContentType="application/vnd.openxmlformats-package.relationships+xml"/>
  <Override PartName="/ppt/slides/_rels/slide9.xml.rels" ContentType="application/vnd.openxmlformats-package.relationships+xml"/>
  <Override PartName="/ppt/slides/_rels/slide8.xml.rels" ContentType="application/vnd.openxmlformats-package.relationships+xml"/>
  <Override PartName="/ppt/slides/_rels/slide15.xml.rels" ContentType="application/vnd.openxmlformats-package.relationships+xml"/>
  <Override PartName="/ppt/slides/_rels/slide58.xml.rels" ContentType="application/vnd.openxmlformats-package.relationships+xml"/>
  <Override PartName="/ppt/slides/_rels/slide49.xml.rels" ContentType="application/vnd.openxmlformats-package.relationships+xml"/>
  <Override PartName="/ppt/slides/_rels/slide6.xml.rels" ContentType="application/vnd.openxmlformats-package.relationships+xml"/>
  <Override PartName="/ppt/slides/_rels/slide42.xml.rels" ContentType="application/vnd.openxmlformats-package.relationships+xml"/>
  <Override PartName="/ppt/slides/_rels/slide85.xml.rels" ContentType="application/vnd.openxmlformats-package.relationships+xml"/>
  <Override PartName="/ppt/slides/_rels/slide7.xml.rels" ContentType="application/vnd.openxmlformats-package.relationships+xml"/>
  <Override PartName="/ppt/slides/_rels/slide25.xml.rels" ContentType="application/vnd.openxmlformats-package.relationships+xml"/>
  <Override PartName="/ppt/slides/_rels/slide68.xml.rels" ContentType="application/vnd.openxmlformats-package.relationships+xml"/>
  <Override PartName="/ppt/slides/_rels/slide84.xml.rels" ContentType="application/vnd.openxmlformats-package.relationships+xml"/>
  <Override PartName="/ppt/slides/_rels/slide41.xml.rels" ContentType="application/vnd.openxmlformats-package.relationships+xml"/>
  <Override PartName="/ppt/slides/_rels/slide83.xml.rels" ContentType="application/vnd.openxmlformats-package.relationships+xml"/>
  <Override PartName="/ppt/slides/_rels/slide40.xml.rels" ContentType="application/vnd.openxmlformats-package.relationships+xml"/>
  <Override PartName="/ppt/slides/_rels/slide59.xml.rels" ContentType="application/vnd.openxmlformats-package.relationships+xml"/>
  <Override PartName="/ppt/slides/_rels/slide16.xml.rels" ContentType="application/vnd.openxmlformats-package.relationships+xml"/>
  <Override PartName="/ppt/slides/_rels/slide86.xml.rels" ContentType="application/vnd.openxmlformats-package.relationships+xml"/>
  <Override PartName="/ppt/slides/_rels/slide43.xml.rels" ContentType="application/vnd.openxmlformats-package.relationships+xml"/>
  <Override PartName="/ppt/slides/_rels/slide60.xml.rels" ContentType="application/vnd.openxmlformats-package.relationships+xml"/>
  <Override PartName="/ppt/slides/_rels/slide69.xml.rels" ContentType="application/vnd.openxmlformats-package.relationships+xml"/>
  <Override PartName="/ppt/slides/_rels/slide26.xml.rels" ContentType="application/vnd.openxmlformats-package.relationships+xml"/>
  <Override PartName="/ppt/slides/_rels/slide17.xml.rels" ContentType="application/vnd.openxmlformats-package.relationships+xml"/>
  <Override PartName="/ppt/slides/_rels/slide51.xml.rels" ContentType="application/vnd.openxmlformats-package.relationships+xml"/>
  <Override PartName="/ppt/slides/_rels/slide18.xml.rels" ContentType="application/vnd.openxmlformats-package.relationships+xml"/>
  <Override PartName="/ppt/slides/_rels/slide52.xml.rels" ContentType="application/vnd.openxmlformats-package.relationships+xml"/>
  <Override PartName="/ppt/slides/_rels/slide35.xml.rels" ContentType="application/vnd.openxmlformats-package.relationships+xml"/>
  <Override PartName="/ppt/slides/_rels/slide78.xml.rels" ContentType="application/vnd.openxmlformats-package.relationships+xml"/>
  <Override PartName="/ppt/slides/_rels/slide34.xml.rels" ContentType="application/vnd.openxmlformats-package.relationships+xml"/>
  <Override PartName="/ppt/slides/_rels/slide77.xml.rels" ContentType="application/vnd.openxmlformats-package.relationships+xml"/>
  <Override PartName="/ppt/slides/_rels/slide28.xml.rels" ContentType="application/vnd.openxmlformats-package.relationships+xml"/>
  <Override PartName="/ppt/slides/_rels/slide62.xml.rels" ContentType="application/vnd.openxmlformats-package.relationships+xml"/>
  <Override PartName="/ppt/slides/_rels/slide2.xml.rels" ContentType="application/vnd.openxmlformats-package.relationships+xml"/>
  <Override PartName="/ppt/slides/_rels/slide88.xml.rels" ContentType="application/vnd.openxmlformats-package.relationships+xml"/>
  <Override PartName="/ppt/slides/_rels/slide45.xml.rels" ContentType="application/vnd.openxmlformats-package.relationships+xml"/>
  <Override PartName="/ppt/slides/_rels/slide72.xml.rels" ContentType="application/vnd.openxmlformats-package.relationships+xml"/>
  <Override PartName="/ppt/slides/_rels/slide38.xml.rels" ContentType="application/vnd.openxmlformats-package.relationships+xml"/>
  <Override PartName="/ppt/slides/_rels/slide71.xml.rels" ContentType="application/vnd.openxmlformats-package.relationships+xml"/>
  <Override PartName="/ppt/slides/_rels/slide37.xml.rels" ContentType="application/vnd.openxmlformats-package.relationships+xml"/>
  <Override PartName="/ppt/slides/_rels/slide79.xml.rels" ContentType="application/vnd.openxmlformats-package.relationships+xml"/>
  <Override PartName="/ppt/slides/_rels/slide36.xml.rels" ContentType="application/vnd.openxmlformats-package.relationships+xml"/>
  <Override PartName="/ppt/slides/_rels/slide19.xml.rels" ContentType="application/vnd.openxmlformats-package.relationships+xml"/>
  <Override PartName="/ppt/slides/_rels/slide70.xml.rels" ContentType="application/vnd.openxmlformats-package.relationships+xml"/>
  <Override PartName="/ppt/slides/_rels/slide87.xml.rels" ContentType="application/vnd.openxmlformats-package.relationships+xml"/>
  <Override PartName="/ppt/slides/_rels/slide1.xml.rels" ContentType="application/vnd.openxmlformats-package.relationships+xml"/>
  <Override PartName="/ppt/slides/_rels/slide44.xml.rels" ContentType="application/vnd.openxmlformats-package.relationships+xml"/>
  <Override PartName="/ppt/slides/_rels/slide27.xml.rels" ContentType="application/vnd.openxmlformats-package.relationships+xml"/>
  <Override PartName="/ppt/slides/_rels/slide61.xml.rels" ContentType="application/vnd.openxmlformats-package.relationships+xml"/>
  <Override PartName="/ppt/slides/_rels/slide29.xml.rels" ContentType="application/vnd.openxmlformats-package.relationships+xml"/>
  <Override PartName="/ppt/slides/slide49.xml" ContentType="application/vnd.openxmlformats-officedocument.presentationml.slide+xml"/>
  <Override PartName="/ppt/slides/slide48.xml" ContentType="application/vnd.openxmlformats-officedocument.presentationml.slide+xml"/>
  <Override PartName="/ppt/slides/slide47.xml" ContentType="application/vnd.openxmlformats-officedocument.presentationml.slide+xml"/>
  <Override PartName="/ppt/slides/slide9.xml" ContentType="application/vnd.openxmlformats-officedocument.presentationml.slide+xml"/>
  <Override PartName="/ppt/slides/slide43.xml" ContentType="application/vnd.openxmlformats-officedocument.presentationml.slide+xml"/>
  <Override PartName="/ppt/slides/slide86.xml" ContentType="application/vnd.openxmlformats-officedocument.presentationml.slide+xml"/>
  <Override PartName="/ppt/slides/slide8.xml" ContentType="application/vnd.openxmlformats-officedocument.presentationml.slide+xml"/>
  <Override PartName="/ppt/slides/slide42.xml" ContentType="application/vnd.openxmlformats-officedocument.presentationml.slide+xml"/>
  <Override PartName="/ppt/slides/slide85.xml" ContentType="application/vnd.openxmlformats-officedocument.presentationml.slide+xml"/>
  <Override PartName="/ppt/slides/slide59.xml" ContentType="application/vnd.openxmlformats-officedocument.presentationml.slide+xml"/>
  <Override PartName="/ppt/slides/slide16.xml" ContentType="application/vnd.openxmlformats-officedocument.presentationml.slide+xml"/>
  <Override PartName="/ppt/slides/slide7.xml" ContentType="application/vnd.openxmlformats-officedocument.presentationml.slide+xml"/>
  <Override PartName="/ppt/slides/slide41.xml" ContentType="application/vnd.openxmlformats-officedocument.presentationml.slide+xml"/>
  <Override PartName="/ppt/slides/slide84.xml" ContentType="application/vnd.openxmlformats-officedocument.presentationml.slide+xml"/>
  <Override PartName="/ppt/slides/slide58.xml" ContentType="application/vnd.openxmlformats-officedocument.presentationml.slide+xml"/>
  <Override PartName="/ppt/slides/slide15.xml" ContentType="application/vnd.openxmlformats-officedocument.presentationml.slide+xml"/>
  <Override PartName="/ppt/slides/slide6.xml" ContentType="application/vnd.openxmlformats-officedocument.presentationml.slide+xml"/>
  <Override PartName="/ppt/slides/slide40.xml" ContentType="application/vnd.openxmlformats-officedocument.presentationml.slide+xml"/>
  <Override PartName="/ppt/slides/slide83.xml" ContentType="application/vnd.openxmlformats-officedocument.presentationml.slide+xml"/>
  <Override PartName="/ppt/slides/slide57.xml" ContentType="application/vnd.openxmlformats-officedocument.presentationml.slide+xml"/>
  <Override PartName="/ppt/slides/slide14.xml" ContentType="application/vnd.openxmlformats-officedocument.presentationml.slide+xml"/>
  <Override PartName="/ppt/slides/slide5.xml" ContentType="application/vnd.openxmlformats-officedocument.presentationml.slide+xml"/>
  <Override PartName="/ppt/slides/slide82.xml" ContentType="application/vnd.openxmlformats-officedocument.presentationml.slide+xml"/>
  <Override PartName="/ppt/slides/slide30.xml" ContentType="application/vnd.openxmlformats-officedocument.presentationml.slide+xml"/>
  <Override PartName="/ppt/slides/slide73.xml" ContentType="application/vnd.openxmlformats-officedocument.presentationml.slide+xml"/>
  <Override PartName="/ppt/slides/slide13.xml" ContentType="application/vnd.openxmlformats-officedocument.presentationml.slide+xml"/>
  <Override PartName="/ppt/slides/slide56.xml" ContentType="application/vnd.openxmlformats-officedocument.presentationml.slide+xml"/>
  <Override PartName="/ppt/slides/slide21.xml" ContentType="application/vnd.openxmlformats-officedocument.presentationml.slide+xml"/>
  <Override PartName="/ppt/slides/slide64.xml" ContentType="application/vnd.openxmlformats-officedocument.presentationml.slide+xml"/>
  <Override PartName="/ppt/slides/slide39.xml" ContentType="application/vnd.openxmlformats-officedocument.presentationml.slide+xml"/>
  <Override PartName="/ppt/slides/slide17.xml" ContentType="application/vnd.openxmlformats-officedocument.presentationml.slide+xml"/>
  <Override PartName="/ppt/slides/slide51.xml" ContentType="application/vnd.openxmlformats-officedocument.presentationml.slide+xml"/>
  <Override PartName="/ppt/slides/slide25.xml" ContentType="application/vnd.openxmlformats-officedocument.presentationml.slide+xml"/>
  <Override PartName="/ppt/slides/slide68.xml" ContentType="application/vnd.openxmlformats-officedocument.presentationml.slide+xml"/>
  <Override PartName="/ppt/slides/slide18.xml" ContentType="application/vnd.openxmlformats-officedocument.presentationml.slide+xml"/>
  <Override PartName="/ppt/slides/slide52.xml" ContentType="application/vnd.openxmlformats-officedocument.presentationml.slide+xml"/>
  <Override PartName="/ppt/slides/slide78.xml" ContentType="application/vnd.openxmlformats-officedocument.presentationml.slide+xml"/>
  <Override PartName="/ppt/slides/slide35.xml" ContentType="application/vnd.openxmlformats-officedocument.presentationml.slide+xml"/>
  <Override PartName="/ppt/slides/slide60.xml" ContentType="application/vnd.openxmlformats-officedocument.presentationml.slide+xml"/>
  <Override PartName="/ppt/slides/slide34.xml" ContentType="application/vnd.openxmlformats-officedocument.presentationml.slide+xml"/>
  <Override PartName="/ppt/slides/slide77.xml" ContentType="application/vnd.openxmlformats-officedocument.presentationml.slide+xml"/>
  <Override PartName="/ppt/slides/slide26.xml" ContentType="application/vnd.openxmlformats-officedocument.presentationml.slide+xml"/>
  <Override PartName="/ppt/slides/slide69.xml" ContentType="application/vnd.openxmlformats-officedocument.presentationml.slide+xml"/>
  <Override PartName="/ppt/slides/slide72.xml" ContentType="application/vnd.openxmlformats-officedocument.presentationml.slide+xml"/>
  <Override PartName="/ppt/slides/slide38.xml" ContentType="application/vnd.openxmlformats-officedocument.presentationml.slide+xml"/>
  <Override PartName="/ppt/slides/slide1.xml" ContentType="application/vnd.openxmlformats-officedocument.presentationml.slide+xml"/>
  <Override PartName="/ppt/slides/slide79.xml" ContentType="application/vnd.openxmlformats-officedocument.presentationml.slide+xml"/>
  <Override PartName="/ppt/slides/slide36.xml" ContentType="application/vnd.openxmlformats-officedocument.presentationml.slide+xml"/>
  <Override PartName="/ppt/slides/slide1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2.xml" ContentType="application/vnd.openxmlformats-officedocument.presentationml.slide+xml"/>
  <Override PartName="/ppt/slides/slide37.xml" ContentType="application/vnd.openxmlformats-officedocument.presentationml.slide+xml"/>
  <Override PartName="/ppt/slides/slide87.xml" ContentType="application/vnd.openxmlformats-officedocument.presentationml.slide+xml"/>
  <Override PartName="/ppt/slides/slide44.xml" ContentType="application/vnd.openxmlformats-officedocument.presentationml.slide+xml"/>
  <Override PartName="/ppt/slides/slide27.xml" ContentType="application/vnd.openxmlformats-officedocument.presentationml.slide+xml"/>
  <Override PartName="/ppt/slides/slide61.xml" ContentType="application/vnd.openxmlformats-officedocument.presentationml.slide+xml"/>
  <Override PartName="/ppt/slides/slide28.xml" ContentType="application/vnd.openxmlformats-officedocument.presentationml.slide+xml"/>
  <Override PartName="/ppt/slides/slide62.xml" ContentType="application/vnd.openxmlformats-officedocument.presentationml.slide+xml"/>
  <Override PartName="/ppt/slides/slide88.xml" ContentType="application/vnd.openxmlformats-officedocument.presentationml.slide+xml"/>
  <Override PartName="/ppt/slides/slide45.xml" ContentType="application/vnd.openxmlformats-officedocument.presentationml.slide+xml"/>
  <Override PartName="/ppt/slides/slide89.xml" ContentType="application/vnd.openxmlformats-officedocument.presentationml.slide+xml"/>
  <Override PartName="/ppt/slides/slide46.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80.xml" ContentType="application/vnd.openxmlformats-officedocument.presentationml.slide+xml"/>
  <Override PartName="/ppt/slides/slide67.xml" ContentType="application/vnd.openxmlformats-officedocument.presentationml.slide+xml"/>
  <Override PartName="/ppt/slides/slide24.xml" ContentType="application/vnd.openxmlformats-officedocument.presentationml.slide+xml"/>
  <Override PartName="/ppt/slides/slide76.xml" ContentType="application/vnd.openxmlformats-officedocument.presentationml.slide+xml"/>
  <Override PartName="/ppt/slides/slide33.xml" ContentType="application/vnd.openxmlformats-officedocument.presentationml.slide+xml"/>
  <Override PartName="/ppt/slides/slide50.xml" ContentType="application/vnd.openxmlformats-officedocument.presentationml.slide+xml"/>
  <Override PartName="/ppt/slides/slide66.xml" ContentType="application/vnd.openxmlformats-officedocument.presentationml.slide+xml"/>
  <Override PartName="/ppt/slides/slide23.xml" ContentType="application/vnd.openxmlformats-officedocument.presentationml.slide+xml"/>
  <Override PartName="/ppt/slides/slide75.xml" ContentType="application/vnd.openxmlformats-officedocument.presentationml.slide+xml"/>
  <Override PartName="/ppt/slides/slide32.xml" ContentType="application/vnd.openxmlformats-officedocument.presentationml.slide+xml"/>
  <Override PartName="/ppt/slides/slide65.xml" ContentType="application/vnd.openxmlformats-officedocument.presentationml.slide+xml"/>
  <Override PartName="/ppt/slides/slide22.xml" ContentType="application/vnd.openxmlformats-officedocument.presentationml.slide+xml"/>
  <Override PartName="/ppt/slides/slide74.xml" ContentType="application/vnd.openxmlformats-officedocument.presentationml.slide+xml"/>
  <Override PartName="/ppt/slides/slide31.xml" ContentType="application/vnd.openxmlformats-officedocument.presentationml.slide+xml"/>
  <Override PartName="/ppt/slides/slide53.xml" ContentType="application/vnd.openxmlformats-officedocument.presentationml.slide+xml"/>
  <Override PartName="/ppt/slides/slide10.xml" ContentType="application/vnd.openxmlformats-officedocument.presentationml.slide+xml"/>
  <Override PartName="/ppt/slides/slide54.xml" ContentType="application/vnd.openxmlformats-officedocument.presentationml.slide+xml"/>
  <Override PartName="/ppt/slides/slide11.xml" ContentType="application/vnd.openxmlformats-officedocument.presentationml.slide+xml"/>
  <Override PartName="/ppt/slides/slide63.xml" ContentType="application/vnd.openxmlformats-officedocument.presentationml.slide+xml"/>
  <Override PartName="/ppt/slides/slide20.xml" ContentType="application/vnd.openxmlformats-officedocument.presentationml.slide+xml"/>
  <Override PartName="/ppt/slides/slide55.xml" ContentType="application/vnd.openxmlformats-officedocument.presentationml.slide+xml"/>
  <Override PartName="/ppt/slides/slide12.xml" ContentType="application/vnd.openxmlformats-officedocument.presentationml.slide+xml"/>
  <Override PartName="/ppt/slides/slide81.xml" ContentType="application/vnd.openxmlformats-officedocument.presentationml.slide+xml"/>
  <Override PartName="/ppt/slides/slide4.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 id="2147483700" r:id="rId6"/>
    <p:sldMasterId id="2147483713"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 id="291" r:id="rId44"/>
    <p:sldId id="292" r:id="rId45"/>
    <p:sldId id="293" r:id="rId46"/>
    <p:sldId id="294" r:id="rId47"/>
    <p:sldId id="295" r:id="rId48"/>
    <p:sldId id="296" r:id="rId49"/>
    <p:sldId id="297" r:id="rId50"/>
    <p:sldId id="298" r:id="rId51"/>
    <p:sldId id="299" r:id="rId52"/>
    <p:sldId id="300" r:id="rId53"/>
    <p:sldId id="301" r:id="rId54"/>
    <p:sldId id="302" r:id="rId55"/>
    <p:sldId id="303" r:id="rId56"/>
    <p:sldId id="304" r:id="rId57"/>
    <p:sldId id="305" r:id="rId58"/>
    <p:sldId id="306" r:id="rId59"/>
    <p:sldId id="307" r:id="rId60"/>
    <p:sldId id="308" r:id="rId61"/>
    <p:sldId id="309" r:id="rId62"/>
    <p:sldId id="310" r:id="rId63"/>
    <p:sldId id="311" r:id="rId64"/>
    <p:sldId id="312" r:id="rId65"/>
    <p:sldId id="313" r:id="rId66"/>
    <p:sldId id="314" r:id="rId67"/>
    <p:sldId id="315" r:id="rId68"/>
    <p:sldId id="316" r:id="rId69"/>
    <p:sldId id="317" r:id="rId70"/>
    <p:sldId id="318" r:id="rId71"/>
    <p:sldId id="319" r:id="rId72"/>
    <p:sldId id="320" r:id="rId73"/>
    <p:sldId id="321" r:id="rId74"/>
    <p:sldId id="322" r:id="rId75"/>
    <p:sldId id="323" r:id="rId76"/>
    <p:sldId id="324" r:id="rId77"/>
    <p:sldId id="325" r:id="rId78"/>
    <p:sldId id="326" r:id="rId79"/>
    <p:sldId id="327" r:id="rId80"/>
    <p:sldId id="328" r:id="rId81"/>
    <p:sldId id="329" r:id="rId82"/>
    <p:sldId id="330" r:id="rId83"/>
    <p:sldId id="331" r:id="rId84"/>
    <p:sldId id="332" r:id="rId85"/>
    <p:sldId id="333" r:id="rId86"/>
    <p:sldId id="334" r:id="rId87"/>
    <p:sldId id="335" r:id="rId88"/>
    <p:sldId id="336" r:id="rId89"/>
    <p:sldId id="337" r:id="rId90"/>
    <p:sldId id="338" r:id="rId91"/>
    <p:sldId id="339" r:id="rId92"/>
    <p:sldId id="340" r:id="rId93"/>
    <p:sldId id="341" r:id="rId94"/>
    <p:sldId id="342" r:id="rId95"/>
    <p:sldId id="343" r:id="rId96"/>
    <p:sldId id="344" r:id="rId97"/>
  </p:sldIdLst>
  <p:sldSz cx="12192000" cy="6858000"/>
  <p:notesSz cx="6797675" cy="9926638"/>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notesMaster" Target="notesMasters/notesMaster1.xml"/><Relationship Id="rId9" Type="http://schemas.openxmlformats.org/officeDocument/2006/relationships/slide" Target="slides/slide1.xml"/><Relationship Id="rId10" Type="http://schemas.openxmlformats.org/officeDocument/2006/relationships/slide" Target="slides/slide2.xml"/><Relationship Id="rId11" Type="http://schemas.openxmlformats.org/officeDocument/2006/relationships/slide" Target="slides/slide3.xml"/><Relationship Id="rId12" Type="http://schemas.openxmlformats.org/officeDocument/2006/relationships/slide" Target="slides/slide4.xml"/><Relationship Id="rId13" Type="http://schemas.openxmlformats.org/officeDocument/2006/relationships/slide" Target="slides/slide5.xml"/><Relationship Id="rId14" Type="http://schemas.openxmlformats.org/officeDocument/2006/relationships/slide" Target="slides/slide6.xml"/><Relationship Id="rId15" Type="http://schemas.openxmlformats.org/officeDocument/2006/relationships/slide" Target="slides/slide7.xml"/><Relationship Id="rId16" Type="http://schemas.openxmlformats.org/officeDocument/2006/relationships/slide" Target="slides/slide8.xml"/><Relationship Id="rId17" Type="http://schemas.openxmlformats.org/officeDocument/2006/relationships/slide" Target="slides/slide9.xml"/><Relationship Id="rId18" Type="http://schemas.openxmlformats.org/officeDocument/2006/relationships/slide" Target="slides/slide10.xml"/><Relationship Id="rId19" Type="http://schemas.openxmlformats.org/officeDocument/2006/relationships/slide" Target="slides/slide11.xml"/><Relationship Id="rId20" Type="http://schemas.openxmlformats.org/officeDocument/2006/relationships/slide" Target="slides/slide12.xml"/><Relationship Id="rId21" Type="http://schemas.openxmlformats.org/officeDocument/2006/relationships/slide" Target="slides/slide13.xml"/><Relationship Id="rId22" Type="http://schemas.openxmlformats.org/officeDocument/2006/relationships/slide" Target="slides/slide14.xml"/><Relationship Id="rId23" Type="http://schemas.openxmlformats.org/officeDocument/2006/relationships/slide" Target="slides/slide15.xml"/><Relationship Id="rId24" Type="http://schemas.openxmlformats.org/officeDocument/2006/relationships/slide" Target="slides/slide16.xml"/><Relationship Id="rId25" Type="http://schemas.openxmlformats.org/officeDocument/2006/relationships/slide" Target="slides/slide17.xml"/><Relationship Id="rId26" Type="http://schemas.openxmlformats.org/officeDocument/2006/relationships/slide" Target="slides/slide18.xml"/><Relationship Id="rId27" Type="http://schemas.openxmlformats.org/officeDocument/2006/relationships/slide" Target="slides/slide19.xml"/><Relationship Id="rId28" Type="http://schemas.openxmlformats.org/officeDocument/2006/relationships/slide" Target="slides/slide20.xml"/><Relationship Id="rId29" Type="http://schemas.openxmlformats.org/officeDocument/2006/relationships/slide" Target="slides/slide21.xml"/><Relationship Id="rId30" Type="http://schemas.openxmlformats.org/officeDocument/2006/relationships/slide" Target="slides/slide22.xml"/><Relationship Id="rId31" Type="http://schemas.openxmlformats.org/officeDocument/2006/relationships/slide" Target="slides/slide23.xml"/><Relationship Id="rId32" Type="http://schemas.openxmlformats.org/officeDocument/2006/relationships/slide" Target="slides/slide24.xml"/><Relationship Id="rId33" Type="http://schemas.openxmlformats.org/officeDocument/2006/relationships/slide" Target="slides/slide25.xml"/><Relationship Id="rId34" Type="http://schemas.openxmlformats.org/officeDocument/2006/relationships/slide" Target="slides/slide26.xml"/><Relationship Id="rId35" Type="http://schemas.openxmlformats.org/officeDocument/2006/relationships/slide" Target="slides/slide27.xml"/><Relationship Id="rId36" Type="http://schemas.openxmlformats.org/officeDocument/2006/relationships/slide" Target="slides/slide28.xml"/><Relationship Id="rId37" Type="http://schemas.openxmlformats.org/officeDocument/2006/relationships/slide" Target="slides/slide29.xml"/><Relationship Id="rId38" Type="http://schemas.openxmlformats.org/officeDocument/2006/relationships/slide" Target="slides/slide30.xml"/><Relationship Id="rId39" Type="http://schemas.openxmlformats.org/officeDocument/2006/relationships/slide" Target="slides/slide31.xml"/><Relationship Id="rId40" Type="http://schemas.openxmlformats.org/officeDocument/2006/relationships/slide" Target="slides/slide32.xml"/><Relationship Id="rId41" Type="http://schemas.openxmlformats.org/officeDocument/2006/relationships/slide" Target="slides/slide33.xml"/><Relationship Id="rId42" Type="http://schemas.openxmlformats.org/officeDocument/2006/relationships/slide" Target="slides/slide34.xml"/><Relationship Id="rId43" Type="http://schemas.openxmlformats.org/officeDocument/2006/relationships/slide" Target="slides/slide35.xml"/><Relationship Id="rId44" Type="http://schemas.openxmlformats.org/officeDocument/2006/relationships/slide" Target="slides/slide36.xml"/><Relationship Id="rId45" Type="http://schemas.openxmlformats.org/officeDocument/2006/relationships/slide" Target="slides/slide37.xml"/><Relationship Id="rId46" Type="http://schemas.openxmlformats.org/officeDocument/2006/relationships/slide" Target="slides/slide38.xml"/><Relationship Id="rId47" Type="http://schemas.openxmlformats.org/officeDocument/2006/relationships/slide" Target="slides/slide39.xml"/><Relationship Id="rId48" Type="http://schemas.openxmlformats.org/officeDocument/2006/relationships/slide" Target="slides/slide40.xml"/><Relationship Id="rId49" Type="http://schemas.openxmlformats.org/officeDocument/2006/relationships/slide" Target="slides/slide41.xml"/><Relationship Id="rId50" Type="http://schemas.openxmlformats.org/officeDocument/2006/relationships/slide" Target="slides/slide42.xml"/><Relationship Id="rId51" Type="http://schemas.openxmlformats.org/officeDocument/2006/relationships/slide" Target="slides/slide43.xml"/><Relationship Id="rId52" Type="http://schemas.openxmlformats.org/officeDocument/2006/relationships/slide" Target="slides/slide44.xml"/><Relationship Id="rId53" Type="http://schemas.openxmlformats.org/officeDocument/2006/relationships/slide" Target="slides/slide45.xml"/><Relationship Id="rId54" Type="http://schemas.openxmlformats.org/officeDocument/2006/relationships/slide" Target="slides/slide46.xml"/><Relationship Id="rId55" Type="http://schemas.openxmlformats.org/officeDocument/2006/relationships/slide" Target="slides/slide47.xml"/><Relationship Id="rId56" Type="http://schemas.openxmlformats.org/officeDocument/2006/relationships/slide" Target="slides/slide48.xml"/><Relationship Id="rId57" Type="http://schemas.openxmlformats.org/officeDocument/2006/relationships/slide" Target="slides/slide49.xml"/><Relationship Id="rId58" Type="http://schemas.openxmlformats.org/officeDocument/2006/relationships/slide" Target="slides/slide50.xml"/><Relationship Id="rId59" Type="http://schemas.openxmlformats.org/officeDocument/2006/relationships/slide" Target="slides/slide51.xml"/><Relationship Id="rId60" Type="http://schemas.openxmlformats.org/officeDocument/2006/relationships/slide" Target="slides/slide52.xml"/><Relationship Id="rId61" Type="http://schemas.openxmlformats.org/officeDocument/2006/relationships/slide" Target="slides/slide53.xml"/><Relationship Id="rId62" Type="http://schemas.openxmlformats.org/officeDocument/2006/relationships/slide" Target="slides/slide54.xml"/><Relationship Id="rId63" Type="http://schemas.openxmlformats.org/officeDocument/2006/relationships/slide" Target="slides/slide55.xml"/><Relationship Id="rId64" Type="http://schemas.openxmlformats.org/officeDocument/2006/relationships/slide" Target="slides/slide56.xml"/><Relationship Id="rId65" Type="http://schemas.openxmlformats.org/officeDocument/2006/relationships/slide" Target="slides/slide57.xml"/><Relationship Id="rId66" Type="http://schemas.openxmlformats.org/officeDocument/2006/relationships/slide" Target="slides/slide58.xml"/><Relationship Id="rId67" Type="http://schemas.openxmlformats.org/officeDocument/2006/relationships/slide" Target="slides/slide59.xml"/><Relationship Id="rId68" Type="http://schemas.openxmlformats.org/officeDocument/2006/relationships/slide" Target="slides/slide60.xml"/><Relationship Id="rId69" Type="http://schemas.openxmlformats.org/officeDocument/2006/relationships/slide" Target="slides/slide61.xml"/><Relationship Id="rId70" Type="http://schemas.openxmlformats.org/officeDocument/2006/relationships/slide" Target="slides/slide62.xml"/><Relationship Id="rId71" Type="http://schemas.openxmlformats.org/officeDocument/2006/relationships/slide" Target="slides/slide63.xml"/><Relationship Id="rId72" Type="http://schemas.openxmlformats.org/officeDocument/2006/relationships/slide" Target="slides/slide64.xml"/><Relationship Id="rId73" Type="http://schemas.openxmlformats.org/officeDocument/2006/relationships/slide" Target="slides/slide65.xml"/><Relationship Id="rId74" Type="http://schemas.openxmlformats.org/officeDocument/2006/relationships/slide" Target="slides/slide66.xml"/><Relationship Id="rId75" Type="http://schemas.openxmlformats.org/officeDocument/2006/relationships/slide" Target="slides/slide67.xml"/><Relationship Id="rId76" Type="http://schemas.openxmlformats.org/officeDocument/2006/relationships/slide" Target="slides/slide68.xml"/><Relationship Id="rId77" Type="http://schemas.openxmlformats.org/officeDocument/2006/relationships/slide" Target="slides/slide69.xml"/><Relationship Id="rId78" Type="http://schemas.openxmlformats.org/officeDocument/2006/relationships/slide" Target="slides/slide70.xml"/><Relationship Id="rId79" Type="http://schemas.openxmlformats.org/officeDocument/2006/relationships/slide" Target="slides/slide71.xml"/><Relationship Id="rId80" Type="http://schemas.openxmlformats.org/officeDocument/2006/relationships/slide" Target="slides/slide72.xml"/><Relationship Id="rId81" Type="http://schemas.openxmlformats.org/officeDocument/2006/relationships/slide" Target="slides/slide73.xml"/><Relationship Id="rId82" Type="http://schemas.openxmlformats.org/officeDocument/2006/relationships/slide" Target="slides/slide74.xml"/><Relationship Id="rId83" Type="http://schemas.openxmlformats.org/officeDocument/2006/relationships/slide" Target="slides/slide75.xml"/><Relationship Id="rId84" Type="http://schemas.openxmlformats.org/officeDocument/2006/relationships/slide" Target="slides/slide76.xml"/><Relationship Id="rId85" Type="http://schemas.openxmlformats.org/officeDocument/2006/relationships/slide" Target="slides/slide77.xml"/><Relationship Id="rId86" Type="http://schemas.openxmlformats.org/officeDocument/2006/relationships/slide" Target="slides/slide78.xml"/><Relationship Id="rId87" Type="http://schemas.openxmlformats.org/officeDocument/2006/relationships/slide" Target="slides/slide79.xml"/><Relationship Id="rId88" Type="http://schemas.openxmlformats.org/officeDocument/2006/relationships/slide" Target="slides/slide80.xml"/><Relationship Id="rId89" Type="http://schemas.openxmlformats.org/officeDocument/2006/relationships/slide" Target="slides/slide81.xml"/><Relationship Id="rId90" Type="http://schemas.openxmlformats.org/officeDocument/2006/relationships/slide" Target="slides/slide82.xml"/><Relationship Id="rId91" Type="http://schemas.openxmlformats.org/officeDocument/2006/relationships/slide" Target="slides/slide83.xml"/><Relationship Id="rId92" Type="http://schemas.openxmlformats.org/officeDocument/2006/relationships/slide" Target="slides/slide84.xml"/><Relationship Id="rId93" Type="http://schemas.openxmlformats.org/officeDocument/2006/relationships/slide" Target="slides/slide85.xml"/><Relationship Id="rId94" Type="http://schemas.openxmlformats.org/officeDocument/2006/relationships/slide" Target="slides/slide86.xml"/><Relationship Id="rId95" Type="http://schemas.openxmlformats.org/officeDocument/2006/relationships/slide" Target="slides/slide87.xml"/><Relationship Id="rId96" Type="http://schemas.openxmlformats.org/officeDocument/2006/relationships/slide" Target="slides/slide88.xml"/><Relationship Id="rId97" Type="http://schemas.openxmlformats.org/officeDocument/2006/relationships/slide" Target="slides/slide89.xml"/><Relationship Id="rId98" Type="http://schemas.openxmlformats.org/officeDocument/2006/relationships/presProps" Target="presProps.xml"/>
</Relationships>
</file>

<file path=ppt/notesMasters/_rels/notesMaster1.xml.rels><?xml version="1.0" encoding="UTF-8"?>
<Relationships xmlns="http://schemas.openxmlformats.org/package/2006/relationships"><Relationship Id="rId1" Type="http://schemas.openxmlformats.org/officeDocument/2006/relationships/theme" Target="../theme/theme7.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6" name="PlaceHolder 1"/>
          <p:cNvSpPr>
            <a:spLocks noGrp="1"/>
          </p:cNvSpPr>
          <p:nvPr>
            <p:ph type="sldImg"/>
          </p:nvPr>
        </p:nvSpPr>
        <p:spPr>
          <a:xfrm>
            <a:off x="216000" y="812520"/>
            <a:ext cx="7127280" cy="4008960"/>
          </a:xfrm>
          <a:prstGeom prst="rect">
            <a:avLst/>
          </a:prstGeom>
          <a:noFill/>
          <a:ln w="0">
            <a:noFill/>
          </a:ln>
        </p:spPr>
        <p:txBody>
          <a:bodyPr lIns="0" rIns="0" tIns="0" bIns="0" anchor="ctr">
            <a:noAutofit/>
          </a:bodyPr>
          <a:p>
            <a:pPr algn="ctr"/>
            <a:r>
              <a:rPr b="0" lang="en-GB" sz="4400" spc="-1" strike="noStrike">
                <a:solidFill>
                  <a:srgbClr val="000000"/>
                </a:solidFill>
                <a:latin typeface="Arial"/>
              </a:rPr>
              <a:t>Click </a:t>
            </a:r>
            <a:r>
              <a:rPr b="0" lang="en-GB" sz="4400" spc="-1" strike="noStrike">
                <a:solidFill>
                  <a:srgbClr val="000000"/>
                </a:solidFill>
                <a:latin typeface="Arial"/>
              </a:rPr>
              <a:t>to </a:t>
            </a:r>
            <a:r>
              <a:rPr b="0" lang="en-GB" sz="4400" spc="-1" strike="noStrike">
                <a:solidFill>
                  <a:srgbClr val="000000"/>
                </a:solidFill>
                <a:latin typeface="Arial"/>
              </a:rPr>
              <a:t>move </a:t>
            </a:r>
            <a:r>
              <a:rPr b="0" lang="en-GB" sz="4400" spc="-1" strike="noStrike">
                <a:solidFill>
                  <a:srgbClr val="000000"/>
                </a:solidFill>
                <a:latin typeface="Arial"/>
              </a:rPr>
              <a:t>the </a:t>
            </a:r>
            <a:r>
              <a:rPr b="0" lang="en-GB" sz="4400" spc="-1" strike="noStrike">
                <a:solidFill>
                  <a:srgbClr val="000000"/>
                </a:solidFill>
                <a:latin typeface="Arial"/>
              </a:rPr>
              <a:t>slide</a:t>
            </a:r>
            <a:endParaRPr b="0" lang="en-GB" sz="4400" spc="-1" strike="noStrike">
              <a:solidFill>
                <a:srgbClr val="000000"/>
              </a:solidFill>
              <a:latin typeface="Arial"/>
            </a:endParaRPr>
          </a:p>
        </p:txBody>
      </p:sp>
      <p:sp>
        <p:nvSpPr>
          <p:cNvPr id="277" name="PlaceHolder 2"/>
          <p:cNvSpPr>
            <a:spLocks noGrp="1"/>
          </p:cNvSpPr>
          <p:nvPr>
            <p:ph type="body"/>
          </p:nvPr>
        </p:nvSpPr>
        <p:spPr>
          <a:xfrm>
            <a:off x="756000" y="5078520"/>
            <a:ext cx="6047640" cy="4811040"/>
          </a:xfrm>
          <a:prstGeom prst="rect">
            <a:avLst/>
          </a:prstGeom>
          <a:noFill/>
          <a:ln w="0">
            <a:noFill/>
          </a:ln>
        </p:spPr>
        <p:txBody>
          <a:bodyPr lIns="0" rIns="0" tIns="0" bIns="0" anchor="t">
            <a:noAutofit/>
          </a:bodyPr>
          <a:p>
            <a:pPr marL="216000" indent="0">
              <a:buNone/>
            </a:pPr>
            <a:r>
              <a:rPr b="0" lang="en-GB" sz="2000" spc="-1" strike="noStrike">
                <a:solidFill>
                  <a:srgbClr val="000000"/>
                </a:solidFill>
                <a:latin typeface="Arial"/>
              </a:rPr>
              <a:t>Click to edit the notes' format</a:t>
            </a:r>
            <a:endParaRPr b="0" lang="en-GB" sz="2000" spc="-1" strike="noStrike">
              <a:solidFill>
                <a:srgbClr val="000000"/>
              </a:solidFill>
              <a:latin typeface="Arial"/>
            </a:endParaRPr>
          </a:p>
        </p:txBody>
      </p:sp>
      <p:sp>
        <p:nvSpPr>
          <p:cNvPr id="278" name="PlaceHolder 3"/>
          <p:cNvSpPr>
            <a:spLocks noGrp="1"/>
          </p:cNvSpPr>
          <p:nvPr>
            <p:ph type="hdr"/>
          </p:nvPr>
        </p:nvSpPr>
        <p:spPr>
          <a:xfrm>
            <a:off x="0" y="0"/>
            <a:ext cx="3280680" cy="534240"/>
          </a:xfrm>
          <a:prstGeom prst="rect">
            <a:avLst/>
          </a:prstGeom>
          <a:noFill/>
          <a:ln w="0">
            <a:noFill/>
          </a:ln>
        </p:spPr>
        <p:txBody>
          <a:bodyPr lIns="0" rIns="0" tIns="0" bIns="0" anchor="t">
            <a:noAutofit/>
          </a:bodyPr>
          <a:p>
            <a:pPr indent="0">
              <a:buNone/>
            </a:pPr>
            <a:r>
              <a:rPr b="0" lang="en-GB" sz="1400" spc="-1" strike="noStrike">
                <a:solidFill>
                  <a:srgbClr val="000000"/>
                </a:solidFill>
                <a:latin typeface="Times New Roman"/>
              </a:rPr>
              <a:t>&lt;header&gt;</a:t>
            </a:r>
            <a:endParaRPr b="0" lang="en-GB" sz="1400" spc="-1" strike="noStrike">
              <a:solidFill>
                <a:srgbClr val="000000"/>
              </a:solidFill>
              <a:latin typeface="Times New Roman"/>
            </a:endParaRPr>
          </a:p>
        </p:txBody>
      </p:sp>
      <p:sp>
        <p:nvSpPr>
          <p:cNvPr id="279" name="PlaceHolder 4"/>
          <p:cNvSpPr>
            <a:spLocks noGrp="1"/>
          </p:cNvSpPr>
          <p:nvPr>
            <p:ph type="dt" idx="1"/>
          </p:nvPr>
        </p:nvSpPr>
        <p:spPr>
          <a:xfrm>
            <a:off x="4278960" y="0"/>
            <a:ext cx="3280680" cy="534240"/>
          </a:xfrm>
          <a:prstGeom prst="rect">
            <a:avLst/>
          </a:prstGeom>
          <a:noFill/>
          <a:ln w="0">
            <a:noFill/>
          </a:ln>
        </p:spPr>
        <p:txBody>
          <a:bodyPr lIns="0" rIns="0" tIns="0" bIns="0" anchor="t">
            <a:noAutofit/>
          </a:bodyPr>
          <a:lstStyle>
            <a:lvl1pPr indent="0" algn="r">
              <a:buNone/>
              <a:defRPr b="0" lang="en-GB" sz="1400" spc="-1" strike="noStrike">
                <a:solidFill>
                  <a:srgbClr val="000000"/>
                </a:solidFill>
                <a:latin typeface="Times New Roman"/>
              </a:defRPr>
            </a:lvl1pPr>
          </a:lstStyle>
          <a:p>
            <a:pPr indent="0" algn="r">
              <a:buNone/>
            </a:pPr>
            <a:r>
              <a:rPr b="0" lang="en-GB" sz="1400" spc="-1" strike="noStrike">
                <a:solidFill>
                  <a:srgbClr val="000000"/>
                </a:solidFill>
                <a:latin typeface="Times New Roman"/>
              </a:rPr>
              <a:t>&lt;date/time&gt;</a:t>
            </a:r>
            <a:endParaRPr b="0" lang="en-GB" sz="1400" spc="-1" strike="noStrike">
              <a:solidFill>
                <a:srgbClr val="000000"/>
              </a:solidFill>
              <a:latin typeface="Times New Roman"/>
            </a:endParaRPr>
          </a:p>
        </p:txBody>
      </p:sp>
      <p:sp>
        <p:nvSpPr>
          <p:cNvPr id="280" name="PlaceHolder 5"/>
          <p:cNvSpPr>
            <a:spLocks noGrp="1"/>
          </p:cNvSpPr>
          <p:nvPr>
            <p:ph type="ftr" idx="2"/>
          </p:nvPr>
        </p:nvSpPr>
        <p:spPr>
          <a:xfrm>
            <a:off x="0" y="10157400"/>
            <a:ext cx="3280680" cy="534240"/>
          </a:xfrm>
          <a:prstGeom prst="rect">
            <a:avLst/>
          </a:prstGeom>
          <a:noFill/>
          <a:ln w="0">
            <a:noFill/>
          </a:ln>
        </p:spPr>
        <p:txBody>
          <a:bodyPr lIns="0" rIns="0" tIns="0" bIns="0" anchor="b">
            <a:noAutofit/>
          </a:bodyPr>
          <a:lstStyle>
            <a:lvl1pPr indent="0">
              <a:buNone/>
              <a:defRPr b="0" lang="en-GB" sz="1400" spc="-1" strike="noStrike">
                <a:solidFill>
                  <a:srgbClr val="000000"/>
                </a:solidFill>
                <a:latin typeface="Times New Roman"/>
              </a:defRPr>
            </a:lvl1pPr>
          </a:lstStyle>
          <a:p>
            <a:pPr indent="0">
              <a:buNone/>
            </a:pPr>
            <a:r>
              <a:rPr b="0" lang="en-GB" sz="1400" spc="-1" strike="noStrike">
                <a:solidFill>
                  <a:srgbClr val="000000"/>
                </a:solidFill>
                <a:latin typeface="Times New Roman"/>
              </a:rPr>
              <a:t>&lt;footer&gt;</a:t>
            </a:r>
            <a:endParaRPr b="0" lang="en-GB" sz="1400" spc="-1" strike="noStrike">
              <a:solidFill>
                <a:srgbClr val="000000"/>
              </a:solidFill>
              <a:latin typeface="Times New Roman"/>
            </a:endParaRPr>
          </a:p>
        </p:txBody>
      </p:sp>
      <p:sp>
        <p:nvSpPr>
          <p:cNvPr id="281" name="PlaceHolder 6"/>
          <p:cNvSpPr>
            <a:spLocks noGrp="1"/>
          </p:cNvSpPr>
          <p:nvPr>
            <p:ph type="sldNum" idx="3"/>
          </p:nvPr>
        </p:nvSpPr>
        <p:spPr>
          <a:xfrm>
            <a:off x="4278960" y="10157400"/>
            <a:ext cx="3280680" cy="534240"/>
          </a:xfrm>
          <a:prstGeom prst="rect">
            <a:avLst/>
          </a:prstGeom>
          <a:noFill/>
          <a:ln w="0">
            <a:noFill/>
          </a:ln>
        </p:spPr>
        <p:txBody>
          <a:bodyPr lIns="0" rIns="0" tIns="0" bIns="0" anchor="b">
            <a:noAutofit/>
          </a:bodyPr>
          <a:lstStyle>
            <a:lvl1pPr indent="0" algn="r">
              <a:buNone/>
              <a:defRPr b="0" lang="en-GB" sz="1400" spc="-1" strike="noStrike">
                <a:solidFill>
                  <a:srgbClr val="000000"/>
                </a:solidFill>
                <a:latin typeface="Times New Roman"/>
              </a:defRPr>
            </a:lvl1pPr>
          </a:lstStyle>
          <a:p>
            <a:pPr indent="0" algn="r">
              <a:buNone/>
            </a:pPr>
            <a:fld id="{E36A7F17-411F-4021-8CEA-B4CE4BBEB9AA}" type="slidenum">
              <a:rPr b="0" lang="en-GB" sz="1400" spc="-1" strike="noStrike">
                <a:solidFill>
                  <a:srgbClr val="000000"/>
                </a:solidFill>
                <a:latin typeface="Times New Roman"/>
              </a:rPr>
              <a:t>&lt;number&gt;</a:t>
            </a:fld>
            <a:endParaRPr b="0" lang="en-GB"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2" name="PlaceHolder 1"/>
          <p:cNvSpPr>
            <a:spLocks noGrp="1"/>
          </p:cNvSpPr>
          <p:nvPr>
            <p:ph type="sldImg"/>
          </p:nvPr>
        </p:nvSpPr>
        <p:spPr>
          <a:xfrm>
            <a:off x="90360" y="744480"/>
            <a:ext cx="6612480" cy="3718440"/>
          </a:xfrm>
          <a:prstGeom prst="rect">
            <a:avLst/>
          </a:prstGeom>
          <a:ln w="0">
            <a:noFill/>
          </a:ln>
        </p:spPr>
      </p:sp>
      <p:sp>
        <p:nvSpPr>
          <p:cNvPr id="523" name="PlaceHolder 2"/>
          <p:cNvSpPr>
            <a:spLocks noGrp="1"/>
          </p:cNvSpPr>
          <p:nvPr>
            <p:ph type="body"/>
          </p:nvPr>
        </p:nvSpPr>
        <p:spPr>
          <a:xfrm>
            <a:off x="679680" y="4715280"/>
            <a:ext cx="5433480" cy="4462200"/>
          </a:xfrm>
          <a:prstGeom prst="rect">
            <a:avLst/>
          </a:prstGeom>
          <a:noFill/>
          <a:ln w="0">
            <a:noFill/>
          </a:ln>
        </p:spPr>
        <p:txBody>
          <a:bodyPr lIns="95400" rIns="95400" tIns="47880" bIns="47880" anchor="t">
            <a:noAutofit/>
          </a:bodyPr>
          <a:p>
            <a:pPr marL="216000" indent="0">
              <a:buNone/>
            </a:pPr>
            <a:endParaRPr b="0" lang="en-GB" sz="1800" spc="-1" strike="noStrike">
              <a:solidFill>
                <a:srgbClr val="000000"/>
              </a:solidFill>
              <a:latin typeface="Arial"/>
            </a:endParaRPr>
          </a:p>
        </p:txBody>
      </p:sp>
      <p:sp>
        <p:nvSpPr>
          <p:cNvPr id="524" name="CustomShape 3"/>
          <p:cNvSpPr/>
          <p:nvPr/>
        </p:nvSpPr>
        <p:spPr>
          <a:xfrm>
            <a:off x="3850560" y="9428760"/>
            <a:ext cx="2940840" cy="491760"/>
          </a:xfrm>
          <a:prstGeom prst="rect">
            <a:avLst/>
          </a:prstGeom>
          <a:noFill/>
          <a:ln w="0">
            <a:noFill/>
          </a:ln>
        </p:spPr>
        <p:style>
          <a:lnRef idx="0"/>
          <a:fillRef idx="0"/>
          <a:effectRef idx="0"/>
          <a:fontRef idx="minor"/>
        </p:style>
        <p:txBody>
          <a:bodyPr lIns="95400" rIns="95400" tIns="47880" bIns="47880" anchor="b">
            <a:noAutofit/>
          </a:bodyPr>
          <a:p>
            <a:pPr algn="r">
              <a:lnSpc>
                <a:spcPct val="100000"/>
              </a:lnSpc>
            </a:pPr>
            <a:fld id="{4B4AD572-368C-444C-9947-7A1E907E419C}" type="slidenum">
              <a:rPr b="0" lang="de-DE" sz="1300" spc="-1" strike="noStrike">
                <a:solidFill>
                  <a:srgbClr val="000000"/>
                </a:solidFill>
                <a:latin typeface="+mn-lt"/>
                <a:ea typeface="+mn-ea"/>
              </a:rPr>
              <a:t>&lt;number&gt;</a:t>
            </a:fld>
            <a:endParaRPr b="0" lang="en-GB" sz="1300" spc="-1" strike="noStrike">
              <a:solidFill>
                <a:srgbClr val="000000"/>
              </a:solidFill>
              <a:latin typeface="Arial"/>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3.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4.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5.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7.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8.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9.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0.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32"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33"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35"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36"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37"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38"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40"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41"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42"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43"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44"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45"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57"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indent="0" algn="ctr">
              <a:buNone/>
            </a:pPr>
            <a:endParaRPr b="0" lang="en-GB" sz="3200" spc="-1" strike="noStrike">
              <a:solidFill>
                <a:srgbClr val="000000"/>
              </a:solidFill>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59"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61"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62"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6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64"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endParaRPr b="0" lang="en-GB" sz="3200" spc="-1" strike="noStrike">
              <a:solidFill>
                <a:srgbClr val="000000"/>
              </a:solidFill>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6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66"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67"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68"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11"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indent="0" algn="ctr">
              <a:buNone/>
            </a:pPr>
            <a:endParaRPr b="0" lang="en-GB" sz="3200" spc="-1" strike="noStrike">
              <a:solidFill>
                <a:srgbClr val="000000"/>
              </a:solidFill>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70"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71"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72"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7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74"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75"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76"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7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78"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79"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8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81"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82"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83"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84"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8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86"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87"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88"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89"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90"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91"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0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103"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indent="0" algn="ctr">
              <a:buNone/>
            </a:pPr>
            <a:endParaRPr b="0" lang="en-GB" sz="3200" spc="-1" strike="noStrike">
              <a:solidFill>
                <a:srgbClr val="000000"/>
              </a:solidFill>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0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105"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0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107"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108"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0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13"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10"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endParaRPr b="0" lang="en-GB" sz="3200" spc="-1" strike="noStrike">
              <a:solidFill>
                <a:srgbClr val="000000"/>
              </a:solidFill>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1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112"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113"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114"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1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116"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117"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118"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1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120"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121"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122"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2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124"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125"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2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127"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128"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129"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130"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3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132"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133"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134"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135"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136"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137"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4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149"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indent="0" algn="ctr">
              <a:buNone/>
            </a:pPr>
            <a:endParaRPr b="0" lang="en-GB" sz="3200" spc="-1" strike="noStrike">
              <a:solidFill>
                <a:srgbClr val="000000"/>
              </a:solidFill>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5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151"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15"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16"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5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153"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154"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5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56"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endParaRPr b="0" lang="en-GB" sz="3200" spc="-1" strike="noStrike">
              <a:solidFill>
                <a:srgbClr val="000000"/>
              </a:solidFill>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5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158"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159"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160"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6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162"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163"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164"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6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166"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167"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168"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6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170"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171"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7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173"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174"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175"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176"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7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178"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179"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180"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181"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182"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183"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9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195"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indent="0" algn="ctr">
              <a:buNone/>
            </a:pPr>
            <a:endParaRPr b="0" lang="en-GB" sz="3200" spc="-1" strike="noStrike">
              <a:solidFill>
                <a:srgbClr val="000000"/>
              </a:solidFill>
              <a:latin typeface="Arial"/>
            </a:endParaRPr>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9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197"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9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199"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200"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0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02"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endParaRPr b="0" lang="en-GB" sz="3200" spc="-1" strike="noStrike">
              <a:solidFill>
                <a:srgbClr val="000000"/>
              </a:solidFill>
              <a:latin typeface="Arial"/>
            </a:endParaRPr>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0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204"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205"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206"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0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208"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209"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210"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1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212"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213"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214"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1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216"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217"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1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219"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220"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221"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222"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8"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endParaRPr b="0" lang="en-GB" sz="3200" spc="-1" strike="noStrike">
              <a:solidFill>
                <a:srgbClr val="000000"/>
              </a:solidFill>
              <a:latin typeface="Arial"/>
            </a:endParaRPr>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2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224"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225"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226"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227"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228"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229"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4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241"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indent="0" algn="ctr">
              <a:buNone/>
            </a:pPr>
            <a:endParaRPr b="0" lang="en-GB" sz="3200" spc="-1" strike="noStrike">
              <a:solidFill>
                <a:srgbClr val="000000"/>
              </a:solidFill>
              <a:latin typeface="Arial"/>
            </a:endParaRPr>
          </a:p>
        </p:txBody>
      </p:sp>
    </p:spTree>
  </p:cSld>
</p:sldLayout>
</file>

<file path=ppt/slideLayouts/slideLayout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4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243"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4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245"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246"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4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Tree>
  </p:cSld>
</p:sldLayout>
</file>

<file path=ppt/slideLayouts/slideLayout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48"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endParaRPr b="0" lang="en-GB" sz="3200" spc="-1" strike="noStrike">
              <a:solidFill>
                <a:srgbClr val="000000"/>
              </a:solidFill>
              <a:latin typeface="Arial"/>
            </a:endParaRPr>
          </a:p>
        </p:txBody>
      </p:sp>
    </p:spTree>
  </p:cSld>
</p:sldLayout>
</file>

<file path=ppt/slideLayouts/slideLayout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4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250"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251"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252"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5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254"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255"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256"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6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5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258"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259"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260"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20"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21"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22"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7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6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262"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263"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7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6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265"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266"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267"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268"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7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6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270"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271"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272"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273"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274"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275"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24"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25"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26"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28"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29"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30"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1.xml"/><Relationship Id="rId5" Type="http://schemas.openxmlformats.org/officeDocument/2006/relationships/slideLayout" Target="../slideLayouts/slideLayout2.xml"/><Relationship Id="rId6" Type="http://schemas.openxmlformats.org/officeDocument/2006/relationships/slideLayout" Target="../slideLayouts/slideLayout3.xml"/><Relationship Id="rId7" Type="http://schemas.openxmlformats.org/officeDocument/2006/relationships/slideLayout" Target="../slideLayouts/slideLayout4.xml"/><Relationship Id="rId8" Type="http://schemas.openxmlformats.org/officeDocument/2006/relationships/slideLayout" Target="../slideLayouts/slideLayout5.xml"/><Relationship Id="rId9" Type="http://schemas.openxmlformats.org/officeDocument/2006/relationships/slideLayout" Target="../slideLayouts/slideLayout6.xml"/><Relationship Id="rId10" Type="http://schemas.openxmlformats.org/officeDocument/2006/relationships/slideLayout" Target="../slideLayouts/slideLayout7.xml"/><Relationship Id="rId11" Type="http://schemas.openxmlformats.org/officeDocument/2006/relationships/slideLayout" Target="../slideLayouts/slideLayout8.xml"/><Relationship Id="rId12" Type="http://schemas.openxmlformats.org/officeDocument/2006/relationships/slideLayout" Target="../slideLayouts/slideLayout9.xml"/><Relationship Id="rId13" Type="http://schemas.openxmlformats.org/officeDocument/2006/relationships/slideLayout" Target="../slideLayouts/slideLayout10.xml"/><Relationship Id="rId14" Type="http://schemas.openxmlformats.org/officeDocument/2006/relationships/slideLayout" Target="../slideLayouts/slideLayout11.xml"/><Relationship Id="rId15"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13.xml"/><Relationship Id="rId5" Type="http://schemas.openxmlformats.org/officeDocument/2006/relationships/slideLayout" Target="../slideLayouts/slideLayout14.xml"/><Relationship Id="rId6" Type="http://schemas.openxmlformats.org/officeDocument/2006/relationships/slideLayout" Target="../slideLayouts/slideLayout15.xml"/><Relationship Id="rId7" Type="http://schemas.openxmlformats.org/officeDocument/2006/relationships/slideLayout" Target="../slideLayouts/slideLayout16.xml"/><Relationship Id="rId8" Type="http://schemas.openxmlformats.org/officeDocument/2006/relationships/slideLayout" Target="../slideLayouts/slideLayout17.xml"/><Relationship Id="rId9" Type="http://schemas.openxmlformats.org/officeDocument/2006/relationships/slideLayout" Target="../slideLayouts/slideLayout18.xml"/><Relationship Id="rId10" Type="http://schemas.openxmlformats.org/officeDocument/2006/relationships/slideLayout" Target="../slideLayouts/slideLayout19.xml"/><Relationship Id="rId11" Type="http://schemas.openxmlformats.org/officeDocument/2006/relationships/slideLayout" Target="../slideLayouts/slideLayout20.xml"/><Relationship Id="rId12" Type="http://schemas.openxmlformats.org/officeDocument/2006/relationships/slideLayout" Target="../slideLayouts/slideLayout21.xml"/><Relationship Id="rId13" Type="http://schemas.openxmlformats.org/officeDocument/2006/relationships/slideLayout" Target="../slideLayouts/slideLayout22.xml"/><Relationship Id="rId14" Type="http://schemas.openxmlformats.org/officeDocument/2006/relationships/slideLayout" Target="../slideLayouts/slideLayout23.xml"/><Relationship Id="rId15"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25.xml"/><Relationship Id="rId5" Type="http://schemas.openxmlformats.org/officeDocument/2006/relationships/slideLayout" Target="../slideLayouts/slideLayout26.xml"/><Relationship Id="rId6" Type="http://schemas.openxmlformats.org/officeDocument/2006/relationships/slideLayout" Target="../slideLayouts/slideLayout27.xml"/><Relationship Id="rId7" Type="http://schemas.openxmlformats.org/officeDocument/2006/relationships/slideLayout" Target="../slideLayouts/slideLayout28.xml"/><Relationship Id="rId8" Type="http://schemas.openxmlformats.org/officeDocument/2006/relationships/slideLayout" Target="../slideLayouts/slideLayout29.xml"/><Relationship Id="rId9" Type="http://schemas.openxmlformats.org/officeDocument/2006/relationships/slideLayout" Target="../slideLayouts/slideLayout30.xml"/><Relationship Id="rId10" Type="http://schemas.openxmlformats.org/officeDocument/2006/relationships/slideLayout" Target="../slideLayouts/slideLayout31.xml"/><Relationship Id="rId11" Type="http://schemas.openxmlformats.org/officeDocument/2006/relationships/slideLayout" Target="../slideLayouts/slideLayout32.xml"/><Relationship Id="rId12" Type="http://schemas.openxmlformats.org/officeDocument/2006/relationships/slideLayout" Target="../slideLayouts/slideLayout33.xml"/><Relationship Id="rId13" Type="http://schemas.openxmlformats.org/officeDocument/2006/relationships/slideLayout" Target="../slideLayouts/slideLayout34.xml"/><Relationship Id="rId14" Type="http://schemas.openxmlformats.org/officeDocument/2006/relationships/slideLayout" Target="../slideLayouts/slideLayout35.xml"/><Relationship Id="rId15"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37.xml"/><Relationship Id="rId5" Type="http://schemas.openxmlformats.org/officeDocument/2006/relationships/slideLayout" Target="../slideLayouts/slideLayout38.xml"/><Relationship Id="rId6" Type="http://schemas.openxmlformats.org/officeDocument/2006/relationships/slideLayout" Target="../slideLayouts/slideLayout39.xml"/><Relationship Id="rId7" Type="http://schemas.openxmlformats.org/officeDocument/2006/relationships/slideLayout" Target="../slideLayouts/slideLayout40.xml"/><Relationship Id="rId8" Type="http://schemas.openxmlformats.org/officeDocument/2006/relationships/slideLayout" Target="../slideLayouts/slideLayout41.xml"/><Relationship Id="rId9" Type="http://schemas.openxmlformats.org/officeDocument/2006/relationships/slideLayout" Target="../slideLayouts/slideLayout42.xml"/><Relationship Id="rId10" Type="http://schemas.openxmlformats.org/officeDocument/2006/relationships/slideLayout" Target="../slideLayouts/slideLayout43.xml"/><Relationship Id="rId11" Type="http://schemas.openxmlformats.org/officeDocument/2006/relationships/slideLayout" Target="../slideLayouts/slideLayout44.xml"/><Relationship Id="rId12" Type="http://schemas.openxmlformats.org/officeDocument/2006/relationships/slideLayout" Target="../slideLayouts/slideLayout45.xml"/><Relationship Id="rId13" Type="http://schemas.openxmlformats.org/officeDocument/2006/relationships/slideLayout" Target="../slideLayouts/slideLayout46.xml"/><Relationship Id="rId14" Type="http://schemas.openxmlformats.org/officeDocument/2006/relationships/slideLayout" Target="../slideLayouts/slideLayout47.xml"/><Relationship Id="rId15" Type="http://schemas.openxmlformats.org/officeDocument/2006/relationships/slideLayout" Target="../slideLayouts/slideLayout48.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49.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 Id="rId9" Type="http://schemas.openxmlformats.org/officeDocument/2006/relationships/slideLayout" Target="../slideLayouts/slideLayout54.xml"/><Relationship Id="rId10" Type="http://schemas.openxmlformats.org/officeDocument/2006/relationships/slideLayout" Target="../slideLayouts/slideLayout55.xml"/><Relationship Id="rId11" Type="http://schemas.openxmlformats.org/officeDocument/2006/relationships/slideLayout" Target="../slideLayouts/slideLayout56.xml"/><Relationship Id="rId12" Type="http://schemas.openxmlformats.org/officeDocument/2006/relationships/slideLayout" Target="../slideLayouts/slideLayout57.xml"/><Relationship Id="rId13" Type="http://schemas.openxmlformats.org/officeDocument/2006/relationships/slideLayout" Target="../slideLayouts/slideLayout58.xml"/><Relationship Id="rId14" Type="http://schemas.openxmlformats.org/officeDocument/2006/relationships/slideLayout" Target="../slideLayouts/slideLayout59.xml"/><Relationship Id="rId15" Type="http://schemas.openxmlformats.org/officeDocument/2006/relationships/slideLayout" Target="../slideLayouts/slideLayout60.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61.xml"/><Relationship Id="rId5" Type="http://schemas.openxmlformats.org/officeDocument/2006/relationships/slideLayout" Target="../slideLayouts/slideLayout62.xml"/><Relationship Id="rId6" Type="http://schemas.openxmlformats.org/officeDocument/2006/relationships/slideLayout" Target="../slideLayouts/slideLayout63.xml"/><Relationship Id="rId7" Type="http://schemas.openxmlformats.org/officeDocument/2006/relationships/slideLayout" Target="../slideLayouts/slideLayout64.xml"/><Relationship Id="rId8" Type="http://schemas.openxmlformats.org/officeDocument/2006/relationships/slideLayout" Target="../slideLayouts/slideLayout65.xml"/><Relationship Id="rId9" Type="http://schemas.openxmlformats.org/officeDocument/2006/relationships/slideLayout" Target="../slideLayouts/slideLayout66.xml"/><Relationship Id="rId10" Type="http://schemas.openxmlformats.org/officeDocument/2006/relationships/slideLayout" Target="../slideLayouts/slideLayout67.xml"/><Relationship Id="rId11" Type="http://schemas.openxmlformats.org/officeDocument/2006/relationships/slideLayout" Target="../slideLayouts/slideLayout68.xml"/><Relationship Id="rId12" Type="http://schemas.openxmlformats.org/officeDocument/2006/relationships/slideLayout" Target="../slideLayouts/slideLayout69.xml"/><Relationship Id="rId13" Type="http://schemas.openxmlformats.org/officeDocument/2006/relationships/slideLayout" Target="../slideLayouts/slideLayout70.xml"/><Relationship Id="rId14" Type="http://schemas.openxmlformats.org/officeDocument/2006/relationships/slideLayout" Target="../slideLayouts/slideLayout71.xml"/><Relationship Id="rId15" Type="http://schemas.openxmlformats.org/officeDocument/2006/relationships/slideLayout" Target="../slideLayouts/slideLayout72.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CustomShape 1"/>
          <p:cNvSpPr/>
          <p:nvPr/>
        </p:nvSpPr>
        <p:spPr>
          <a:xfrm>
            <a:off x="11444760" y="0"/>
            <a:ext cx="744480" cy="685332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endParaRPr b="0" lang="en-GB" sz="1800" spc="-1" strike="noStrike">
              <a:solidFill>
                <a:srgbClr val="ffffff"/>
              </a:solidFill>
              <a:latin typeface="Arial"/>
            </a:endParaRPr>
          </a:p>
        </p:txBody>
      </p:sp>
      <p:sp>
        <p:nvSpPr>
          <p:cNvPr id="1" name="CustomShape 2"/>
          <p:cNvSpPr/>
          <p:nvPr/>
        </p:nvSpPr>
        <p:spPr>
          <a:xfrm>
            <a:off x="11438640" y="6453360"/>
            <a:ext cx="76140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4FF16E3B-6A17-440B-B8F6-0B5F26BB6BF3}" type="slidenum">
              <a:rPr b="0" lang="de-DE" sz="1800" spc="-1" strike="noStrike">
                <a:solidFill>
                  <a:srgbClr val="808080"/>
                </a:solidFill>
                <a:latin typeface="Arial Unicode MS"/>
                <a:ea typeface="DejaVu Sans"/>
              </a:rPr>
              <a:t>&lt;number&gt;</a:t>
            </a:fld>
            <a:endParaRPr b="0" lang="en-GB" sz="1800" spc="-1" strike="noStrike">
              <a:solidFill>
                <a:srgbClr val="000000"/>
              </a:solidFill>
              <a:latin typeface="Arial"/>
            </a:endParaRPr>
          </a:p>
        </p:txBody>
      </p:sp>
      <p:sp>
        <p:nvSpPr>
          <p:cNvPr id="2" name="CustomShape 3"/>
          <p:cNvSpPr/>
          <p:nvPr/>
        </p:nvSpPr>
        <p:spPr>
          <a:xfrm>
            <a:off x="912240" y="1268280"/>
            <a:ext cx="9211320" cy="364680"/>
          </a:xfrm>
          <a:prstGeom prst="rect">
            <a:avLst/>
          </a:prstGeom>
          <a:noFill/>
          <a:ln w="0">
            <a:noFill/>
          </a:ln>
        </p:spPr>
        <p:style>
          <a:lnRef idx="0"/>
          <a:fillRef idx="0"/>
          <a:effectRef idx="0"/>
          <a:fontRef idx="minor"/>
        </p:style>
        <p:txBody>
          <a:bodyPr lIns="90000" rIns="90000" tIns="45000" bIns="45000" anchor="t">
            <a:noAutofit/>
          </a:bodyPr>
          <a:p>
            <a:endParaRPr b="0" lang="en-GB" sz="1800" spc="-1" strike="noStrike">
              <a:solidFill>
                <a:srgbClr val="000000"/>
              </a:solidFill>
              <a:latin typeface="Arial"/>
            </a:endParaRPr>
          </a:p>
        </p:txBody>
      </p:sp>
      <p:pic>
        <p:nvPicPr>
          <p:cNvPr id="3" name="Picture 19" descr="Logo_TUC_de_RGB"/>
          <p:cNvPicPr/>
          <p:nvPr/>
        </p:nvPicPr>
        <p:blipFill>
          <a:blip r:embed="rId2"/>
          <a:stretch/>
        </p:blipFill>
        <p:spPr>
          <a:xfrm>
            <a:off x="0" y="0"/>
            <a:ext cx="3055320" cy="565200"/>
          </a:xfrm>
          <a:prstGeom prst="rect">
            <a:avLst/>
          </a:prstGeom>
          <a:ln w="0">
            <a:noFill/>
          </a:ln>
        </p:spPr>
      </p:pic>
      <p:pic>
        <p:nvPicPr>
          <p:cNvPr id="4" name="Grafik 2" descr=""/>
          <p:cNvPicPr/>
          <p:nvPr/>
        </p:nvPicPr>
        <p:blipFill>
          <a:blip r:embed="rId3"/>
          <a:stretch/>
        </p:blipFill>
        <p:spPr>
          <a:xfrm>
            <a:off x="7430400" y="134640"/>
            <a:ext cx="3701160" cy="517320"/>
          </a:xfrm>
          <a:prstGeom prst="rect">
            <a:avLst/>
          </a:prstGeom>
          <a:ln w="0">
            <a:noFill/>
          </a:ln>
        </p:spPr>
      </p:pic>
      <p:sp>
        <p:nvSpPr>
          <p:cNvPr id="5" name="CustomShape 4"/>
          <p:cNvSpPr/>
          <p:nvPr/>
        </p:nvSpPr>
        <p:spPr>
          <a:xfrm>
            <a:off x="912240" y="1268280"/>
            <a:ext cx="9211320" cy="364680"/>
          </a:xfrm>
          <a:prstGeom prst="rect">
            <a:avLst/>
          </a:prstGeom>
          <a:noFill/>
          <a:ln w="0">
            <a:noFill/>
          </a:ln>
        </p:spPr>
        <p:style>
          <a:lnRef idx="0"/>
          <a:fillRef idx="0"/>
          <a:effectRef idx="0"/>
          <a:fontRef idx="minor"/>
        </p:style>
        <p:txBody>
          <a:bodyPr lIns="90000" rIns="90000" tIns="45000" bIns="45000" anchor="t">
            <a:noAutofit/>
          </a:bodyPr>
          <a:p>
            <a:endParaRPr b="0" lang="en-GB" sz="1800" spc="-1" strike="noStrike">
              <a:solidFill>
                <a:srgbClr val="000000"/>
              </a:solidFill>
              <a:latin typeface="Arial"/>
            </a:endParaRPr>
          </a:p>
        </p:txBody>
      </p:sp>
      <p:sp>
        <p:nvSpPr>
          <p:cNvPr id="6" name="CustomShape 5"/>
          <p:cNvSpPr/>
          <p:nvPr/>
        </p:nvSpPr>
        <p:spPr>
          <a:xfrm>
            <a:off x="11444760" y="0"/>
            <a:ext cx="744480" cy="685332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endParaRPr b="0" lang="en-GB" sz="1800" spc="-1" strike="noStrike">
              <a:solidFill>
                <a:srgbClr val="ffffff"/>
              </a:solidFill>
              <a:latin typeface="Arial"/>
            </a:endParaRPr>
          </a:p>
        </p:txBody>
      </p:sp>
      <p:sp>
        <p:nvSpPr>
          <p:cNvPr id="7" name="CustomShape 6"/>
          <p:cNvSpPr/>
          <p:nvPr/>
        </p:nvSpPr>
        <p:spPr>
          <a:xfrm>
            <a:off x="0" y="6642720"/>
            <a:ext cx="1218528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de-DE" sz="800" spc="-1" strike="noStrike">
                <a:solidFill>
                  <a:srgbClr val="a6a6a6"/>
                </a:solidFill>
                <a:latin typeface="DejaVu Sans"/>
                <a:ea typeface="DejaVu Sans"/>
              </a:rPr>
              <a:t>ETCE </a:t>
            </a:r>
            <a:r>
              <a:rPr b="0" lang="en-US" sz="800" spc="-1" strike="noStrike">
                <a:solidFill>
                  <a:srgbClr val="a6a6a6"/>
                </a:solidFill>
                <a:latin typeface="DejaVu Sans"/>
                <a:ea typeface="DejaVu Sans"/>
              </a:rPr>
              <a:t>–</a:t>
            </a:r>
            <a:r>
              <a:rPr b="0" lang="de-DE" sz="800" spc="-1" strike="noStrike">
                <a:solidFill>
                  <a:srgbClr val="a6a6a6"/>
                </a:solidFill>
                <a:latin typeface="DejaVu Sans"/>
                <a:ea typeface="DejaVu Sans"/>
              </a:rPr>
              <a:t> (TU Clausthal / University of Göttingen)</a:t>
            </a:r>
            <a:endParaRPr b="0" lang="en-GB" sz="800" spc="-1" strike="noStrike">
              <a:solidFill>
                <a:srgbClr val="000000"/>
              </a:solidFill>
              <a:latin typeface="Arial"/>
            </a:endParaRPr>
          </a:p>
        </p:txBody>
      </p:sp>
      <p:sp>
        <p:nvSpPr>
          <p:cNvPr id="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r>
              <a:rPr b="0" lang="en-GB" sz="4400" spc="-1" strike="noStrike">
                <a:solidFill>
                  <a:srgbClr val="000000"/>
                </a:solidFill>
                <a:latin typeface="Arial"/>
              </a:rPr>
              <a:t>Click to edit the title text format</a:t>
            </a:r>
            <a:endParaRPr b="0" lang="en-GB" sz="4400" spc="-1" strike="noStrike">
              <a:solidFill>
                <a:srgbClr val="000000"/>
              </a:solidFill>
              <a:latin typeface="Arial"/>
            </a:endParaRPr>
          </a:p>
        </p:txBody>
      </p:sp>
      <p:sp>
        <p:nvSpPr>
          <p:cNvPr id="9"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GB" sz="3200" spc="-1" strike="noStrike">
                <a:solidFill>
                  <a:srgbClr val="000000"/>
                </a:solidFill>
                <a:latin typeface="Arial"/>
              </a:rPr>
              <a:t>Click to edit the outline text format</a:t>
            </a:r>
            <a:endParaRPr b="0" lang="en-GB"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2800" spc="-1" strike="noStrike">
                <a:solidFill>
                  <a:srgbClr val="000000"/>
                </a:solidFill>
                <a:latin typeface="Arial"/>
              </a:rPr>
              <a:t>Second Outline Level</a:t>
            </a:r>
            <a:endParaRPr b="0" lang="en-GB"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2400" spc="-1" strike="noStrike">
                <a:solidFill>
                  <a:srgbClr val="000000"/>
                </a:solidFill>
                <a:latin typeface="Arial"/>
              </a:rPr>
              <a:t>Third Outline Level</a:t>
            </a:r>
            <a:endParaRPr b="0" lang="en-GB"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2000" spc="-1" strike="noStrike">
                <a:solidFill>
                  <a:srgbClr val="000000"/>
                </a:solidFill>
                <a:latin typeface="Arial"/>
              </a:rPr>
              <a:t>Fourth Outline Level</a:t>
            </a:r>
            <a:endParaRPr b="0" lang="en-GB"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2000" spc="-1" strike="noStrike">
                <a:solidFill>
                  <a:srgbClr val="000000"/>
                </a:solidFill>
                <a:latin typeface="Arial"/>
              </a:rPr>
              <a:t>Fifth Outline Level</a:t>
            </a:r>
            <a:endParaRPr b="0" lang="en-GB"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2000" spc="-1" strike="noStrike">
                <a:solidFill>
                  <a:srgbClr val="000000"/>
                </a:solidFill>
                <a:latin typeface="Arial"/>
              </a:rPr>
              <a:t>Sixth Outline Level</a:t>
            </a:r>
            <a:endParaRPr b="0" lang="en-GB"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2000" spc="-1" strike="noStrike">
                <a:solidFill>
                  <a:srgbClr val="000000"/>
                </a:solidFill>
                <a:latin typeface="Arial"/>
              </a:rPr>
              <a:t>Seventh Outline Level</a:t>
            </a:r>
            <a:endParaRPr b="0" lang="en-GB"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6" name="CustomShape 1"/>
          <p:cNvSpPr/>
          <p:nvPr/>
        </p:nvSpPr>
        <p:spPr>
          <a:xfrm>
            <a:off x="11444760" y="0"/>
            <a:ext cx="744480" cy="685332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endParaRPr b="0" lang="en-GB" sz="1800" spc="-1" strike="noStrike">
              <a:solidFill>
                <a:srgbClr val="ffffff"/>
              </a:solidFill>
              <a:latin typeface="Arial"/>
            </a:endParaRPr>
          </a:p>
        </p:txBody>
      </p:sp>
      <p:sp>
        <p:nvSpPr>
          <p:cNvPr id="47" name="CustomShape 2"/>
          <p:cNvSpPr/>
          <p:nvPr/>
        </p:nvSpPr>
        <p:spPr>
          <a:xfrm>
            <a:off x="11438640" y="6453360"/>
            <a:ext cx="76140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51EE8699-411B-4D35-93E1-6F197DA8B5A1}" type="slidenum">
              <a:rPr b="0" lang="de-DE" sz="1800" spc="-1" strike="noStrike">
                <a:solidFill>
                  <a:srgbClr val="808080"/>
                </a:solidFill>
                <a:latin typeface="Arial Unicode MS"/>
                <a:ea typeface="DejaVu Sans"/>
              </a:rPr>
              <a:t>&lt;number&gt;</a:t>
            </a:fld>
            <a:endParaRPr b="0" lang="en-GB" sz="1800" spc="-1" strike="noStrike">
              <a:solidFill>
                <a:srgbClr val="000000"/>
              </a:solidFill>
              <a:latin typeface="Arial"/>
            </a:endParaRPr>
          </a:p>
        </p:txBody>
      </p:sp>
      <p:sp>
        <p:nvSpPr>
          <p:cNvPr id="48" name="CustomShape 3"/>
          <p:cNvSpPr/>
          <p:nvPr/>
        </p:nvSpPr>
        <p:spPr>
          <a:xfrm>
            <a:off x="912240" y="1268280"/>
            <a:ext cx="9211320" cy="364680"/>
          </a:xfrm>
          <a:prstGeom prst="rect">
            <a:avLst/>
          </a:prstGeom>
          <a:noFill/>
          <a:ln w="0">
            <a:noFill/>
          </a:ln>
        </p:spPr>
        <p:style>
          <a:lnRef idx="0"/>
          <a:fillRef idx="0"/>
          <a:effectRef idx="0"/>
          <a:fontRef idx="minor"/>
        </p:style>
        <p:txBody>
          <a:bodyPr lIns="90000" rIns="90000" tIns="45000" bIns="45000" anchor="t">
            <a:noAutofit/>
          </a:bodyPr>
          <a:p>
            <a:endParaRPr b="0" lang="en-GB" sz="1800" spc="-1" strike="noStrike">
              <a:solidFill>
                <a:srgbClr val="000000"/>
              </a:solidFill>
              <a:latin typeface="Arial"/>
            </a:endParaRPr>
          </a:p>
        </p:txBody>
      </p:sp>
      <p:pic>
        <p:nvPicPr>
          <p:cNvPr id="49" name="Picture 19" descr="Logo_TUC_de_RGB"/>
          <p:cNvPicPr/>
          <p:nvPr/>
        </p:nvPicPr>
        <p:blipFill>
          <a:blip r:embed="rId2"/>
          <a:stretch/>
        </p:blipFill>
        <p:spPr>
          <a:xfrm>
            <a:off x="0" y="0"/>
            <a:ext cx="3055320" cy="565200"/>
          </a:xfrm>
          <a:prstGeom prst="rect">
            <a:avLst/>
          </a:prstGeom>
          <a:ln w="0">
            <a:noFill/>
          </a:ln>
        </p:spPr>
      </p:pic>
      <p:pic>
        <p:nvPicPr>
          <p:cNvPr id="50" name="Grafik 2" descr=""/>
          <p:cNvPicPr/>
          <p:nvPr/>
        </p:nvPicPr>
        <p:blipFill>
          <a:blip r:embed="rId3"/>
          <a:stretch/>
        </p:blipFill>
        <p:spPr>
          <a:xfrm>
            <a:off x="7430400" y="134640"/>
            <a:ext cx="3701160" cy="517320"/>
          </a:xfrm>
          <a:prstGeom prst="rect">
            <a:avLst/>
          </a:prstGeom>
          <a:ln w="0">
            <a:noFill/>
          </a:ln>
        </p:spPr>
      </p:pic>
      <p:sp>
        <p:nvSpPr>
          <p:cNvPr id="51" name="CustomShape 4"/>
          <p:cNvSpPr/>
          <p:nvPr/>
        </p:nvSpPr>
        <p:spPr>
          <a:xfrm>
            <a:off x="11444760" y="0"/>
            <a:ext cx="744480" cy="685332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endParaRPr b="0" lang="en-GB" sz="1800" spc="-1" strike="noStrike">
              <a:solidFill>
                <a:srgbClr val="ffffff"/>
              </a:solidFill>
              <a:latin typeface="Arial"/>
            </a:endParaRPr>
          </a:p>
        </p:txBody>
      </p:sp>
      <p:sp>
        <p:nvSpPr>
          <p:cNvPr id="52" name="CustomShape 5"/>
          <p:cNvSpPr/>
          <p:nvPr/>
        </p:nvSpPr>
        <p:spPr>
          <a:xfrm>
            <a:off x="11438640" y="6453360"/>
            <a:ext cx="76140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B68CE8D3-55C9-4413-BAB6-3CA5576AD4E6}" type="slidenum">
              <a:rPr b="0" lang="de-DE" sz="1800" spc="-1" strike="noStrike">
                <a:solidFill>
                  <a:srgbClr val="808080"/>
                </a:solidFill>
                <a:latin typeface="Arial Unicode MS"/>
                <a:ea typeface="DejaVu Sans"/>
              </a:rPr>
              <a:t>&lt;number&gt;</a:t>
            </a:fld>
            <a:endParaRPr b="0" lang="en-GB" sz="1800" spc="-1" strike="noStrike">
              <a:solidFill>
                <a:srgbClr val="000000"/>
              </a:solidFill>
              <a:latin typeface="Arial"/>
            </a:endParaRPr>
          </a:p>
        </p:txBody>
      </p:sp>
      <p:sp>
        <p:nvSpPr>
          <p:cNvPr id="53" name="CustomShape 6"/>
          <p:cNvSpPr/>
          <p:nvPr/>
        </p:nvSpPr>
        <p:spPr>
          <a:xfrm>
            <a:off x="0" y="6642720"/>
            <a:ext cx="1218528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de-DE" sz="800" spc="-1" strike="noStrike">
                <a:solidFill>
                  <a:srgbClr val="a6a6a6"/>
                </a:solidFill>
                <a:latin typeface="DejaVu Sans"/>
                <a:ea typeface="DejaVu Sans"/>
              </a:rPr>
              <a:t>ETCE </a:t>
            </a:r>
            <a:r>
              <a:rPr b="0" lang="en-US" sz="800" spc="-1" strike="noStrike">
                <a:solidFill>
                  <a:srgbClr val="a6a6a6"/>
                </a:solidFill>
                <a:latin typeface="DejaVu Sans"/>
                <a:ea typeface="DejaVu Sans"/>
              </a:rPr>
              <a:t>–</a:t>
            </a:r>
            <a:r>
              <a:rPr b="0" lang="de-DE" sz="800" spc="-1" strike="noStrike">
                <a:solidFill>
                  <a:srgbClr val="a6a6a6"/>
                </a:solidFill>
                <a:latin typeface="DejaVu Sans"/>
                <a:ea typeface="DejaVu Sans"/>
              </a:rPr>
              <a:t> (TU Clausthal / University of Göttingen)</a:t>
            </a:r>
            <a:endParaRPr b="0" lang="en-GB" sz="800" spc="-1" strike="noStrike">
              <a:solidFill>
                <a:srgbClr val="000000"/>
              </a:solidFill>
              <a:latin typeface="Arial"/>
            </a:endParaRPr>
          </a:p>
        </p:txBody>
      </p:sp>
      <p:sp>
        <p:nvSpPr>
          <p:cNvPr id="5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r>
              <a:rPr b="0" lang="en-GB" sz="4400" spc="-1" strike="noStrike">
                <a:solidFill>
                  <a:srgbClr val="000000"/>
                </a:solidFill>
                <a:latin typeface="Arial"/>
              </a:rPr>
              <a:t>Click to edit the title text format</a:t>
            </a:r>
            <a:endParaRPr b="0" lang="en-GB" sz="4400" spc="-1" strike="noStrike">
              <a:solidFill>
                <a:srgbClr val="000000"/>
              </a:solidFill>
              <a:latin typeface="Arial"/>
            </a:endParaRPr>
          </a:p>
        </p:txBody>
      </p:sp>
      <p:sp>
        <p:nvSpPr>
          <p:cNvPr id="55"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GB" sz="3200" spc="-1" strike="noStrike">
                <a:solidFill>
                  <a:srgbClr val="000000"/>
                </a:solidFill>
                <a:latin typeface="Arial"/>
              </a:rPr>
              <a:t>Click to edit the outline text format</a:t>
            </a:r>
            <a:endParaRPr b="0" lang="en-GB"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2800" spc="-1" strike="noStrike">
                <a:solidFill>
                  <a:srgbClr val="000000"/>
                </a:solidFill>
                <a:latin typeface="Arial"/>
              </a:rPr>
              <a:t>Second Outline Level</a:t>
            </a:r>
            <a:endParaRPr b="0" lang="en-GB"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2400" spc="-1" strike="noStrike">
                <a:solidFill>
                  <a:srgbClr val="000000"/>
                </a:solidFill>
                <a:latin typeface="Arial"/>
              </a:rPr>
              <a:t>Third Outline Level</a:t>
            </a:r>
            <a:endParaRPr b="0" lang="en-GB"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2000" spc="-1" strike="noStrike">
                <a:solidFill>
                  <a:srgbClr val="000000"/>
                </a:solidFill>
                <a:latin typeface="Arial"/>
              </a:rPr>
              <a:t>Fourth Outline Level</a:t>
            </a:r>
            <a:endParaRPr b="0" lang="en-GB"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2000" spc="-1" strike="noStrike">
                <a:solidFill>
                  <a:srgbClr val="000000"/>
                </a:solidFill>
                <a:latin typeface="Arial"/>
              </a:rPr>
              <a:t>Fifth Outline Level</a:t>
            </a:r>
            <a:endParaRPr b="0" lang="en-GB"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2000" spc="-1" strike="noStrike">
                <a:solidFill>
                  <a:srgbClr val="000000"/>
                </a:solidFill>
                <a:latin typeface="Arial"/>
              </a:rPr>
              <a:t>Sixth Outline Level</a:t>
            </a:r>
            <a:endParaRPr b="0" lang="en-GB"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2000" spc="-1" strike="noStrike">
                <a:solidFill>
                  <a:srgbClr val="000000"/>
                </a:solidFill>
                <a:latin typeface="Arial"/>
              </a:rPr>
              <a:t>Seventh Outline Level</a:t>
            </a:r>
            <a:endParaRPr b="0" lang="en-GB"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92" name="CustomShape 1"/>
          <p:cNvSpPr/>
          <p:nvPr/>
        </p:nvSpPr>
        <p:spPr>
          <a:xfrm>
            <a:off x="11444760" y="0"/>
            <a:ext cx="744480" cy="685332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endParaRPr b="0" lang="en-GB" sz="1800" spc="-1" strike="noStrike">
              <a:solidFill>
                <a:srgbClr val="ffffff"/>
              </a:solidFill>
              <a:latin typeface="Arial"/>
            </a:endParaRPr>
          </a:p>
        </p:txBody>
      </p:sp>
      <p:sp>
        <p:nvSpPr>
          <p:cNvPr id="93" name="CustomShape 2"/>
          <p:cNvSpPr/>
          <p:nvPr/>
        </p:nvSpPr>
        <p:spPr>
          <a:xfrm>
            <a:off x="11438640" y="6453360"/>
            <a:ext cx="76140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C1EF3908-A19E-4890-B34E-D08796BD8CAF}" type="slidenum">
              <a:rPr b="0" lang="de-DE" sz="1800" spc="-1" strike="noStrike">
                <a:solidFill>
                  <a:srgbClr val="808080"/>
                </a:solidFill>
                <a:latin typeface="Arial Unicode MS"/>
                <a:ea typeface="DejaVu Sans"/>
              </a:rPr>
              <a:t>&lt;number&gt;</a:t>
            </a:fld>
            <a:endParaRPr b="0" lang="en-GB" sz="1800" spc="-1" strike="noStrike">
              <a:solidFill>
                <a:srgbClr val="000000"/>
              </a:solidFill>
              <a:latin typeface="Arial"/>
            </a:endParaRPr>
          </a:p>
        </p:txBody>
      </p:sp>
      <p:sp>
        <p:nvSpPr>
          <p:cNvPr id="94" name="CustomShape 3"/>
          <p:cNvSpPr/>
          <p:nvPr/>
        </p:nvSpPr>
        <p:spPr>
          <a:xfrm>
            <a:off x="912240" y="1268280"/>
            <a:ext cx="9211320" cy="364680"/>
          </a:xfrm>
          <a:prstGeom prst="rect">
            <a:avLst/>
          </a:prstGeom>
          <a:noFill/>
          <a:ln w="0">
            <a:noFill/>
          </a:ln>
        </p:spPr>
        <p:style>
          <a:lnRef idx="0"/>
          <a:fillRef idx="0"/>
          <a:effectRef idx="0"/>
          <a:fontRef idx="minor"/>
        </p:style>
        <p:txBody>
          <a:bodyPr lIns="90000" rIns="90000" tIns="45000" bIns="45000" anchor="t">
            <a:noAutofit/>
          </a:bodyPr>
          <a:p>
            <a:endParaRPr b="0" lang="en-GB" sz="1800" spc="-1" strike="noStrike">
              <a:solidFill>
                <a:srgbClr val="000000"/>
              </a:solidFill>
              <a:latin typeface="Arial"/>
            </a:endParaRPr>
          </a:p>
        </p:txBody>
      </p:sp>
      <p:pic>
        <p:nvPicPr>
          <p:cNvPr id="95" name="Picture 19" descr="Logo_TUC_de_RGB"/>
          <p:cNvPicPr/>
          <p:nvPr/>
        </p:nvPicPr>
        <p:blipFill>
          <a:blip r:embed="rId2"/>
          <a:stretch/>
        </p:blipFill>
        <p:spPr>
          <a:xfrm>
            <a:off x="0" y="0"/>
            <a:ext cx="3055320" cy="565200"/>
          </a:xfrm>
          <a:prstGeom prst="rect">
            <a:avLst/>
          </a:prstGeom>
          <a:ln w="0">
            <a:noFill/>
          </a:ln>
        </p:spPr>
      </p:pic>
      <p:pic>
        <p:nvPicPr>
          <p:cNvPr id="96" name="Grafik 2" descr=""/>
          <p:cNvPicPr/>
          <p:nvPr/>
        </p:nvPicPr>
        <p:blipFill>
          <a:blip r:embed="rId3"/>
          <a:stretch/>
        </p:blipFill>
        <p:spPr>
          <a:xfrm>
            <a:off x="7430400" y="134640"/>
            <a:ext cx="3701160" cy="517320"/>
          </a:xfrm>
          <a:prstGeom prst="rect">
            <a:avLst/>
          </a:prstGeom>
          <a:ln w="0">
            <a:noFill/>
          </a:ln>
        </p:spPr>
      </p:pic>
      <p:sp>
        <p:nvSpPr>
          <p:cNvPr id="97" name="CustomShape 4"/>
          <p:cNvSpPr/>
          <p:nvPr/>
        </p:nvSpPr>
        <p:spPr>
          <a:xfrm>
            <a:off x="11444760" y="0"/>
            <a:ext cx="744480" cy="685332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endParaRPr b="0" lang="en-GB" sz="1800" spc="-1" strike="noStrike">
              <a:solidFill>
                <a:srgbClr val="ffffff"/>
              </a:solidFill>
              <a:latin typeface="Arial"/>
            </a:endParaRPr>
          </a:p>
        </p:txBody>
      </p:sp>
      <p:sp>
        <p:nvSpPr>
          <p:cNvPr id="98" name="CustomShape 5"/>
          <p:cNvSpPr/>
          <p:nvPr/>
        </p:nvSpPr>
        <p:spPr>
          <a:xfrm>
            <a:off x="11438640" y="6453360"/>
            <a:ext cx="76140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806C8773-AA74-4A68-A145-72E47843BA60}" type="slidenum">
              <a:rPr b="0" lang="de-DE" sz="1800" spc="-1" strike="noStrike">
                <a:solidFill>
                  <a:srgbClr val="808080"/>
                </a:solidFill>
                <a:latin typeface="Arial Unicode MS"/>
                <a:ea typeface="DejaVu Sans"/>
              </a:rPr>
              <a:t>&lt;number&gt;</a:t>
            </a:fld>
            <a:endParaRPr b="0" lang="en-GB" sz="1800" spc="-1" strike="noStrike">
              <a:solidFill>
                <a:srgbClr val="000000"/>
              </a:solidFill>
              <a:latin typeface="Arial"/>
            </a:endParaRPr>
          </a:p>
        </p:txBody>
      </p:sp>
      <p:sp>
        <p:nvSpPr>
          <p:cNvPr id="99" name="CustomShape 6"/>
          <p:cNvSpPr/>
          <p:nvPr/>
        </p:nvSpPr>
        <p:spPr>
          <a:xfrm>
            <a:off x="0" y="6642720"/>
            <a:ext cx="1218528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de-DE" sz="800" spc="-1" strike="noStrike">
                <a:solidFill>
                  <a:srgbClr val="a6a6a6"/>
                </a:solidFill>
                <a:latin typeface="DejaVu Sans"/>
                <a:ea typeface="DejaVu Sans"/>
              </a:rPr>
              <a:t>ETCE </a:t>
            </a:r>
            <a:r>
              <a:rPr b="0" lang="en-US" sz="800" spc="-1" strike="noStrike">
                <a:solidFill>
                  <a:srgbClr val="a6a6a6"/>
                </a:solidFill>
                <a:latin typeface="DejaVu Sans"/>
                <a:ea typeface="DejaVu Sans"/>
              </a:rPr>
              <a:t>–</a:t>
            </a:r>
            <a:r>
              <a:rPr b="0" lang="de-DE" sz="800" spc="-1" strike="noStrike">
                <a:solidFill>
                  <a:srgbClr val="a6a6a6"/>
                </a:solidFill>
                <a:latin typeface="DejaVu Sans"/>
                <a:ea typeface="DejaVu Sans"/>
              </a:rPr>
              <a:t> (TU Clausthal / University of Göttingen)</a:t>
            </a:r>
            <a:endParaRPr b="0" lang="en-GB" sz="800" spc="-1" strike="noStrike">
              <a:solidFill>
                <a:srgbClr val="000000"/>
              </a:solidFill>
              <a:latin typeface="Arial"/>
            </a:endParaRPr>
          </a:p>
        </p:txBody>
      </p:sp>
      <p:sp>
        <p:nvSpPr>
          <p:cNvPr id="10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r>
              <a:rPr b="0" lang="en-GB" sz="4400" spc="-1" strike="noStrike">
                <a:solidFill>
                  <a:srgbClr val="000000"/>
                </a:solidFill>
                <a:latin typeface="Arial"/>
              </a:rPr>
              <a:t>Click </a:t>
            </a:r>
            <a:r>
              <a:rPr b="0" lang="en-GB" sz="4400" spc="-1" strike="noStrike">
                <a:solidFill>
                  <a:srgbClr val="000000"/>
                </a:solidFill>
                <a:latin typeface="Arial"/>
              </a:rPr>
              <a:t>to edit </a:t>
            </a:r>
            <a:r>
              <a:rPr b="0" lang="en-GB" sz="4400" spc="-1" strike="noStrike">
                <a:solidFill>
                  <a:srgbClr val="000000"/>
                </a:solidFill>
                <a:latin typeface="Arial"/>
              </a:rPr>
              <a:t>the </a:t>
            </a:r>
            <a:r>
              <a:rPr b="0" lang="en-GB" sz="4400" spc="-1" strike="noStrike">
                <a:solidFill>
                  <a:srgbClr val="000000"/>
                </a:solidFill>
                <a:latin typeface="Arial"/>
              </a:rPr>
              <a:t>title </a:t>
            </a:r>
            <a:r>
              <a:rPr b="0" lang="en-GB" sz="4400" spc="-1" strike="noStrike">
                <a:solidFill>
                  <a:srgbClr val="000000"/>
                </a:solidFill>
                <a:latin typeface="Arial"/>
              </a:rPr>
              <a:t>text </a:t>
            </a:r>
            <a:r>
              <a:rPr b="0" lang="en-GB" sz="4400" spc="-1" strike="noStrike">
                <a:solidFill>
                  <a:srgbClr val="000000"/>
                </a:solidFill>
                <a:latin typeface="Arial"/>
              </a:rPr>
              <a:t>format</a:t>
            </a:r>
            <a:endParaRPr b="0" lang="en-GB" sz="4400" spc="-1" strike="noStrike">
              <a:solidFill>
                <a:srgbClr val="000000"/>
              </a:solidFill>
              <a:latin typeface="Arial"/>
            </a:endParaRPr>
          </a:p>
        </p:txBody>
      </p:sp>
      <p:sp>
        <p:nvSpPr>
          <p:cNvPr id="101"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GB" sz="3200" spc="-1" strike="noStrike">
                <a:solidFill>
                  <a:srgbClr val="000000"/>
                </a:solidFill>
                <a:latin typeface="Arial"/>
              </a:rPr>
              <a:t>Click to edit the outline text format</a:t>
            </a:r>
            <a:endParaRPr b="0" lang="en-GB"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2800" spc="-1" strike="noStrike">
                <a:solidFill>
                  <a:srgbClr val="000000"/>
                </a:solidFill>
                <a:latin typeface="Arial"/>
              </a:rPr>
              <a:t>Second Outline Level</a:t>
            </a:r>
            <a:endParaRPr b="0" lang="en-GB"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2400" spc="-1" strike="noStrike">
                <a:solidFill>
                  <a:srgbClr val="000000"/>
                </a:solidFill>
                <a:latin typeface="Arial"/>
              </a:rPr>
              <a:t>Third Outline Level</a:t>
            </a:r>
            <a:endParaRPr b="0" lang="en-GB"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2000" spc="-1" strike="noStrike">
                <a:solidFill>
                  <a:srgbClr val="000000"/>
                </a:solidFill>
                <a:latin typeface="Arial"/>
              </a:rPr>
              <a:t>Fourth Outline Level</a:t>
            </a:r>
            <a:endParaRPr b="0" lang="en-GB"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2000" spc="-1" strike="noStrike">
                <a:solidFill>
                  <a:srgbClr val="000000"/>
                </a:solidFill>
                <a:latin typeface="Arial"/>
              </a:rPr>
              <a:t>Fifth Outline Level</a:t>
            </a:r>
            <a:endParaRPr b="0" lang="en-GB"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2000" spc="-1" strike="noStrike">
                <a:solidFill>
                  <a:srgbClr val="000000"/>
                </a:solidFill>
                <a:latin typeface="Arial"/>
              </a:rPr>
              <a:t>Sixth Outline Level</a:t>
            </a:r>
            <a:endParaRPr b="0" lang="en-GB"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2000" spc="-1" strike="noStrike">
                <a:solidFill>
                  <a:srgbClr val="000000"/>
                </a:solidFill>
                <a:latin typeface="Arial"/>
              </a:rPr>
              <a:t>Seventh Outline Level</a:t>
            </a:r>
            <a:endParaRPr b="0" lang="en-GB"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3" r:id="rId12"/>
    <p:sldLayoutId id="2147483684" r:id="rId13"/>
    <p:sldLayoutId id="2147483685" r:id="rId14"/>
    <p:sldLayoutId id="2147483686" r:id="rId15"/>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38" name="CustomShape 1"/>
          <p:cNvSpPr/>
          <p:nvPr/>
        </p:nvSpPr>
        <p:spPr>
          <a:xfrm>
            <a:off x="11444760" y="0"/>
            <a:ext cx="744480" cy="685332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endParaRPr b="0" lang="en-GB" sz="1800" spc="-1" strike="noStrike">
              <a:solidFill>
                <a:srgbClr val="ffffff"/>
              </a:solidFill>
              <a:latin typeface="Arial"/>
            </a:endParaRPr>
          </a:p>
        </p:txBody>
      </p:sp>
      <p:sp>
        <p:nvSpPr>
          <p:cNvPr id="139" name="CustomShape 2"/>
          <p:cNvSpPr/>
          <p:nvPr/>
        </p:nvSpPr>
        <p:spPr>
          <a:xfrm>
            <a:off x="11438640" y="6453360"/>
            <a:ext cx="76140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BF3DE181-6B21-4C8D-82A2-451B45FE8BC2}" type="slidenum">
              <a:rPr b="0" lang="de-DE" sz="1800" spc="-1" strike="noStrike">
                <a:solidFill>
                  <a:srgbClr val="808080"/>
                </a:solidFill>
                <a:latin typeface="Arial Unicode MS"/>
                <a:ea typeface="DejaVu Sans"/>
              </a:rPr>
              <a:t>&lt;number&gt;</a:t>
            </a:fld>
            <a:endParaRPr b="0" lang="en-GB" sz="1800" spc="-1" strike="noStrike">
              <a:solidFill>
                <a:srgbClr val="000000"/>
              </a:solidFill>
              <a:latin typeface="Arial"/>
            </a:endParaRPr>
          </a:p>
        </p:txBody>
      </p:sp>
      <p:sp>
        <p:nvSpPr>
          <p:cNvPr id="140" name="CustomShape 3"/>
          <p:cNvSpPr/>
          <p:nvPr/>
        </p:nvSpPr>
        <p:spPr>
          <a:xfrm>
            <a:off x="912240" y="1268280"/>
            <a:ext cx="9211320" cy="364680"/>
          </a:xfrm>
          <a:prstGeom prst="rect">
            <a:avLst/>
          </a:prstGeom>
          <a:noFill/>
          <a:ln w="0">
            <a:noFill/>
          </a:ln>
        </p:spPr>
        <p:style>
          <a:lnRef idx="0"/>
          <a:fillRef idx="0"/>
          <a:effectRef idx="0"/>
          <a:fontRef idx="minor"/>
        </p:style>
        <p:txBody>
          <a:bodyPr lIns="90000" rIns="90000" tIns="45000" bIns="45000" anchor="t">
            <a:noAutofit/>
          </a:bodyPr>
          <a:p>
            <a:endParaRPr b="0" lang="en-GB" sz="1800" spc="-1" strike="noStrike">
              <a:solidFill>
                <a:srgbClr val="000000"/>
              </a:solidFill>
              <a:latin typeface="Arial"/>
            </a:endParaRPr>
          </a:p>
        </p:txBody>
      </p:sp>
      <p:pic>
        <p:nvPicPr>
          <p:cNvPr id="141" name="Picture 19" descr="Logo_TUC_de_RGB"/>
          <p:cNvPicPr/>
          <p:nvPr/>
        </p:nvPicPr>
        <p:blipFill>
          <a:blip r:embed="rId2"/>
          <a:stretch/>
        </p:blipFill>
        <p:spPr>
          <a:xfrm>
            <a:off x="0" y="0"/>
            <a:ext cx="3055320" cy="565200"/>
          </a:xfrm>
          <a:prstGeom prst="rect">
            <a:avLst/>
          </a:prstGeom>
          <a:ln w="0">
            <a:noFill/>
          </a:ln>
        </p:spPr>
      </p:pic>
      <p:pic>
        <p:nvPicPr>
          <p:cNvPr id="142" name="Grafik 2" descr=""/>
          <p:cNvPicPr/>
          <p:nvPr/>
        </p:nvPicPr>
        <p:blipFill>
          <a:blip r:embed="rId3"/>
          <a:stretch/>
        </p:blipFill>
        <p:spPr>
          <a:xfrm>
            <a:off x="7430400" y="134640"/>
            <a:ext cx="3701160" cy="517320"/>
          </a:xfrm>
          <a:prstGeom prst="rect">
            <a:avLst/>
          </a:prstGeom>
          <a:ln w="0">
            <a:noFill/>
          </a:ln>
        </p:spPr>
      </p:pic>
      <p:sp>
        <p:nvSpPr>
          <p:cNvPr id="143" name="CustomShape 4"/>
          <p:cNvSpPr/>
          <p:nvPr/>
        </p:nvSpPr>
        <p:spPr>
          <a:xfrm>
            <a:off x="11444760" y="0"/>
            <a:ext cx="744480" cy="685332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endParaRPr b="0" lang="en-GB" sz="1800" spc="-1" strike="noStrike">
              <a:solidFill>
                <a:srgbClr val="ffffff"/>
              </a:solidFill>
              <a:latin typeface="Arial"/>
            </a:endParaRPr>
          </a:p>
        </p:txBody>
      </p:sp>
      <p:sp>
        <p:nvSpPr>
          <p:cNvPr id="144" name="CustomShape 5"/>
          <p:cNvSpPr/>
          <p:nvPr/>
        </p:nvSpPr>
        <p:spPr>
          <a:xfrm>
            <a:off x="11438640" y="6453360"/>
            <a:ext cx="76140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C4CC9CB8-8F88-47DC-8877-01281007F946}" type="slidenum">
              <a:rPr b="0" lang="de-DE" sz="1800" spc="-1" strike="noStrike">
                <a:solidFill>
                  <a:srgbClr val="808080"/>
                </a:solidFill>
                <a:latin typeface="Arial Unicode MS"/>
                <a:ea typeface="DejaVu Sans"/>
              </a:rPr>
              <a:t>&lt;number&gt;</a:t>
            </a:fld>
            <a:endParaRPr b="0" lang="en-GB" sz="1800" spc="-1" strike="noStrike">
              <a:solidFill>
                <a:srgbClr val="000000"/>
              </a:solidFill>
              <a:latin typeface="Arial"/>
            </a:endParaRPr>
          </a:p>
        </p:txBody>
      </p:sp>
      <p:sp>
        <p:nvSpPr>
          <p:cNvPr id="145" name="CustomShape 6"/>
          <p:cNvSpPr/>
          <p:nvPr/>
        </p:nvSpPr>
        <p:spPr>
          <a:xfrm>
            <a:off x="0" y="6642720"/>
            <a:ext cx="1218528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de-DE" sz="800" spc="-1" strike="noStrike">
                <a:solidFill>
                  <a:srgbClr val="a6a6a6"/>
                </a:solidFill>
                <a:latin typeface="DejaVu Sans"/>
                <a:ea typeface="DejaVu Sans"/>
              </a:rPr>
              <a:t>ETCE </a:t>
            </a:r>
            <a:r>
              <a:rPr b="0" lang="en-US" sz="800" spc="-1" strike="noStrike">
                <a:solidFill>
                  <a:srgbClr val="a6a6a6"/>
                </a:solidFill>
                <a:latin typeface="DejaVu Sans"/>
                <a:ea typeface="DejaVu Sans"/>
              </a:rPr>
              <a:t>–</a:t>
            </a:r>
            <a:r>
              <a:rPr b="0" lang="de-DE" sz="800" spc="-1" strike="noStrike">
                <a:solidFill>
                  <a:srgbClr val="a6a6a6"/>
                </a:solidFill>
                <a:latin typeface="DejaVu Sans"/>
                <a:ea typeface="DejaVu Sans"/>
              </a:rPr>
              <a:t> (TU Clausthal / University of Göttingen)</a:t>
            </a:r>
            <a:endParaRPr b="0" lang="en-GB" sz="800" spc="-1" strike="noStrike">
              <a:solidFill>
                <a:srgbClr val="000000"/>
              </a:solidFill>
              <a:latin typeface="Arial"/>
            </a:endParaRPr>
          </a:p>
        </p:txBody>
      </p:sp>
      <p:sp>
        <p:nvSpPr>
          <p:cNvPr id="146"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en-GB" sz="1800" spc="-1" strike="noStrike">
                <a:solidFill>
                  <a:srgbClr val="000000"/>
                </a:solidFill>
                <a:latin typeface="Arial"/>
              </a:rPr>
              <a:t>Click to edit the </a:t>
            </a:r>
            <a:r>
              <a:rPr b="0" lang="en-GB" sz="1800" spc="-1" strike="noStrike">
                <a:solidFill>
                  <a:srgbClr val="000000"/>
                </a:solidFill>
                <a:latin typeface="Arial"/>
              </a:rPr>
              <a:t>title text format</a:t>
            </a:r>
            <a:endParaRPr b="0" lang="en-GB" sz="1800" spc="-1" strike="noStrike">
              <a:solidFill>
                <a:srgbClr val="000000"/>
              </a:solidFill>
              <a:latin typeface="Arial"/>
            </a:endParaRPr>
          </a:p>
        </p:txBody>
      </p:sp>
      <p:sp>
        <p:nvSpPr>
          <p:cNvPr id="147"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GB" sz="3200" spc="-1" strike="noStrike">
                <a:solidFill>
                  <a:srgbClr val="000000"/>
                </a:solidFill>
                <a:latin typeface="Arial"/>
              </a:rPr>
              <a:t>Click to edit the outline text format</a:t>
            </a:r>
            <a:endParaRPr b="0" lang="en-GB"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2800" spc="-1" strike="noStrike">
                <a:solidFill>
                  <a:srgbClr val="000000"/>
                </a:solidFill>
                <a:latin typeface="Arial"/>
              </a:rPr>
              <a:t>Second Outline Level</a:t>
            </a:r>
            <a:endParaRPr b="0" lang="en-GB"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2400" spc="-1" strike="noStrike">
                <a:solidFill>
                  <a:srgbClr val="000000"/>
                </a:solidFill>
                <a:latin typeface="Arial"/>
              </a:rPr>
              <a:t>Third Outline Level</a:t>
            </a:r>
            <a:endParaRPr b="0" lang="en-GB"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2000" spc="-1" strike="noStrike">
                <a:solidFill>
                  <a:srgbClr val="000000"/>
                </a:solidFill>
                <a:latin typeface="Arial"/>
              </a:rPr>
              <a:t>Fourth Outline Level</a:t>
            </a:r>
            <a:endParaRPr b="0" lang="en-GB"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2000" spc="-1" strike="noStrike">
                <a:solidFill>
                  <a:srgbClr val="000000"/>
                </a:solidFill>
                <a:latin typeface="Arial"/>
              </a:rPr>
              <a:t>Fifth Outline Level</a:t>
            </a:r>
            <a:endParaRPr b="0" lang="en-GB"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2000" spc="-1" strike="noStrike">
                <a:solidFill>
                  <a:srgbClr val="000000"/>
                </a:solidFill>
                <a:latin typeface="Arial"/>
              </a:rPr>
              <a:t>Sixth Outline Level</a:t>
            </a:r>
            <a:endParaRPr b="0" lang="en-GB"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2000" spc="-1" strike="noStrike">
                <a:solidFill>
                  <a:srgbClr val="000000"/>
                </a:solidFill>
                <a:latin typeface="Arial"/>
              </a:rPr>
              <a:t>Seventh Outline Level</a:t>
            </a:r>
            <a:endParaRPr b="0" lang="en-GB"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84" name="CustomShape 1"/>
          <p:cNvSpPr/>
          <p:nvPr/>
        </p:nvSpPr>
        <p:spPr>
          <a:xfrm>
            <a:off x="11444760" y="0"/>
            <a:ext cx="741960" cy="685080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endParaRPr b="0" lang="en-GB" sz="1800" spc="-1" strike="noStrike">
              <a:solidFill>
                <a:srgbClr val="ffffff"/>
              </a:solidFill>
              <a:latin typeface="Arial"/>
            </a:endParaRPr>
          </a:p>
        </p:txBody>
      </p:sp>
      <p:sp>
        <p:nvSpPr>
          <p:cNvPr id="185" name="CustomShape 2"/>
          <p:cNvSpPr/>
          <p:nvPr/>
        </p:nvSpPr>
        <p:spPr>
          <a:xfrm>
            <a:off x="11438640" y="6453360"/>
            <a:ext cx="75888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4CAB1261-61F5-4815-80D1-08541A51B22A}" type="slidenum">
              <a:rPr b="0" lang="de-DE" sz="1800" spc="-1" strike="noStrike">
                <a:solidFill>
                  <a:srgbClr val="808080"/>
                </a:solidFill>
                <a:latin typeface="Arial Unicode MS"/>
                <a:ea typeface="DejaVu Sans"/>
              </a:rPr>
              <a:t>&lt;number&gt;</a:t>
            </a:fld>
            <a:endParaRPr b="0" lang="en-GB" sz="1800" spc="-1" strike="noStrike">
              <a:solidFill>
                <a:srgbClr val="000000"/>
              </a:solidFill>
              <a:latin typeface="Arial"/>
            </a:endParaRPr>
          </a:p>
        </p:txBody>
      </p:sp>
      <p:sp>
        <p:nvSpPr>
          <p:cNvPr id="186" name="CustomShape 3"/>
          <p:cNvSpPr/>
          <p:nvPr/>
        </p:nvSpPr>
        <p:spPr>
          <a:xfrm>
            <a:off x="912240" y="1268280"/>
            <a:ext cx="9208800" cy="362160"/>
          </a:xfrm>
          <a:prstGeom prst="rect">
            <a:avLst/>
          </a:prstGeom>
          <a:noFill/>
          <a:ln w="0">
            <a:noFill/>
          </a:ln>
        </p:spPr>
        <p:style>
          <a:lnRef idx="0"/>
          <a:fillRef idx="0"/>
          <a:effectRef idx="0"/>
          <a:fontRef idx="minor"/>
        </p:style>
        <p:txBody>
          <a:bodyPr lIns="90000" rIns="90000" tIns="45000" bIns="45000" anchor="t">
            <a:noAutofit/>
          </a:bodyPr>
          <a:p>
            <a:endParaRPr b="0" lang="en-GB" sz="1800" spc="-1" strike="noStrike">
              <a:solidFill>
                <a:srgbClr val="000000"/>
              </a:solidFill>
              <a:latin typeface="Arial"/>
            </a:endParaRPr>
          </a:p>
        </p:txBody>
      </p:sp>
      <p:pic>
        <p:nvPicPr>
          <p:cNvPr id="187" name="Picture 19" descr="Logo_TUC_de_RGB"/>
          <p:cNvPicPr/>
          <p:nvPr/>
        </p:nvPicPr>
        <p:blipFill>
          <a:blip r:embed="rId2"/>
          <a:stretch/>
        </p:blipFill>
        <p:spPr>
          <a:xfrm>
            <a:off x="0" y="0"/>
            <a:ext cx="3052800" cy="562680"/>
          </a:xfrm>
          <a:prstGeom prst="rect">
            <a:avLst/>
          </a:prstGeom>
          <a:ln w="0">
            <a:noFill/>
          </a:ln>
        </p:spPr>
      </p:pic>
      <p:pic>
        <p:nvPicPr>
          <p:cNvPr id="188" name="Grafik 2" descr=""/>
          <p:cNvPicPr/>
          <p:nvPr/>
        </p:nvPicPr>
        <p:blipFill>
          <a:blip r:embed="rId3"/>
          <a:stretch/>
        </p:blipFill>
        <p:spPr>
          <a:xfrm>
            <a:off x="7430400" y="134640"/>
            <a:ext cx="3698640" cy="514800"/>
          </a:xfrm>
          <a:prstGeom prst="rect">
            <a:avLst/>
          </a:prstGeom>
          <a:ln w="0">
            <a:noFill/>
          </a:ln>
        </p:spPr>
      </p:pic>
      <p:sp>
        <p:nvSpPr>
          <p:cNvPr id="189" name="CustomShape 4"/>
          <p:cNvSpPr/>
          <p:nvPr/>
        </p:nvSpPr>
        <p:spPr>
          <a:xfrm>
            <a:off x="11444760" y="0"/>
            <a:ext cx="741960" cy="685080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endParaRPr b="0" lang="en-GB" sz="1800" spc="-1" strike="noStrike">
              <a:solidFill>
                <a:srgbClr val="ffffff"/>
              </a:solidFill>
              <a:latin typeface="Arial"/>
            </a:endParaRPr>
          </a:p>
        </p:txBody>
      </p:sp>
      <p:sp>
        <p:nvSpPr>
          <p:cNvPr id="190" name="CustomShape 5"/>
          <p:cNvSpPr/>
          <p:nvPr/>
        </p:nvSpPr>
        <p:spPr>
          <a:xfrm>
            <a:off x="11438640" y="6453360"/>
            <a:ext cx="75888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6028484E-55C9-488A-A333-3483C6904E23}" type="slidenum">
              <a:rPr b="0" lang="de-DE" sz="1800" spc="-1" strike="noStrike">
                <a:solidFill>
                  <a:srgbClr val="808080"/>
                </a:solidFill>
                <a:latin typeface="Arial Unicode MS"/>
                <a:ea typeface="DejaVu Sans"/>
              </a:rPr>
              <a:t>&lt;number&gt;</a:t>
            </a:fld>
            <a:endParaRPr b="0" lang="en-GB" sz="1800" spc="-1" strike="noStrike">
              <a:solidFill>
                <a:srgbClr val="000000"/>
              </a:solidFill>
              <a:latin typeface="Arial"/>
            </a:endParaRPr>
          </a:p>
        </p:txBody>
      </p:sp>
      <p:sp>
        <p:nvSpPr>
          <p:cNvPr id="191" name="CustomShape 6"/>
          <p:cNvSpPr/>
          <p:nvPr/>
        </p:nvSpPr>
        <p:spPr>
          <a:xfrm>
            <a:off x="0" y="6642720"/>
            <a:ext cx="1218276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de-DE" sz="800" spc="-1" strike="noStrike">
                <a:solidFill>
                  <a:srgbClr val="a6a6a6"/>
                </a:solidFill>
                <a:latin typeface="DejaVu Sans"/>
                <a:ea typeface="DejaVu Sans"/>
              </a:rPr>
              <a:t>ETCE </a:t>
            </a:r>
            <a:r>
              <a:rPr b="0" lang="en-US" sz="800" spc="-1" strike="noStrike">
                <a:solidFill>
                  <a:srgbClr val="a6a6a6"/>
                </a:solidFill>
                <a:latin typeface="DejaVu Sans"/>
                <a:ea typeface="DejaVu Sans"/>
              </a:rPr>
              <a:t>–</a:t>
            </a:r>
            <a:r>
              <a:rPr b="0" lang="de-DE" sz="800" spc="-1" strike="noStrike">
                <a:solidFill>
                  <a:srgbClr val="a6a6a6"/>
                </a:solidFill>
                <a:latin typeface="DejaVu Sans"/>
                <a:ea typeface="DejaVu Sans"/>
              </a:rPr>
              <a:t> (TU Clausthal / University of Göttingen)</a:t>
            </a:r>
            <a:endParaRPr b="0" lang="en-GB" sz="800" spc="-1" strike="noStrike">
              <a:solidFill>
                <a:srgbClr val="000000"/>
              </a:solidFill>
              <a:latin typeface="Arial"/>
            </a:endParaRPr>
          </a:p>
        </p:txBody>
      </p:sp>
      <p:sp>
        <p:nvSpPr>
          <p:cNvPr id="19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r>
              <a:rPr b="0" lang="en-GB" sz="4400" spc="-1" strike="noStrike">
                <a:solidFill>
                  <a:srgbClr val="000000"/>
                </a:solidFill>
                <a:latin typeface="Arial"/>
              </a:rPr>
              <a:t>Click </a:t>
            </a:r>
            <a:r>
              <a:rPr b="0" lang="en-GB" sz="4400" spc="-1" strike="noStrike">
                <a:solidFill>
                  <a:srgbClr val="000000"/>
                </a:solidFill>
                <a:latin typeface="Arial"/>
              </a:rPr>
              <a:t>to edit </a:t>
            </a:r>
            <a:r>
              <a:rPr b="0" lang="en-GB" sz="4400" spc="-1" strike="noStrike">
                <a:solidFill>
                  <a:srgbClr val="000000"/>
                </a:solidFill>
                <a:latin typeface="Arial"/>
              </a:rPr>
              <a:t>the </a:t>
            </a:r>
            <a:r>
              <a:rPr b="0" lang="en-GB" sz="4400" spc="-1" strike="noStrike">
                <a:solidFill>
                  <a:srgbClr val="000000"/>
                </a:solidFill>
                <a:latin typeface="Arial"/>
              </a:rPr>
              <a:t>title </a:t>
            </a:r>
            <a:r>
              <a:rPr b="0" lang="en-GB" sz="4400" spc="-1" strike="noStrike">
                <a:solidFill>
                  <a:srgbClr val="000000"/>
                </a:solidFill>
                <a:latin typeface="Arial"/>
              </a:rPr>
              <a:t>text </a:t>
            </a:r>
            <a:r>
              <a:rPr b="0" lang="en-GB" sz="4400" spc="-1" strike="noStrike">
                <a:solidFill>
                  <a:srgbClr val="000000"/>
                </a:solidFill>
                <a:latin typeface="Arial"/>
              </a:rPr>
              <a:t>format</a:t>
            </a:r>
            <a:endParaRPr b="0" lang="en-GB" sz="4400" spc="-1" strike="noStrike">
              <a:solidFill>
                <a:srgbClr val="000000"/>
              </a:solidFill>
              <a:latin typeface="Arial"/>
            </a:endParaRPr>
          </a:p>
        </p:txBody>
      </p:sp>
      <p:sp>
        <p:nvSpPr>
          <p:cNvPr id="193"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GB" sz="3200" spc="-1" strike="noStrike">
                <a:solidFill>
                  <a:srgbClr val="000000"/>
                </a:solidFill>
                <a:latin typeface="Arial"/>
              </a:rPr>
              <a:t>Click to edit the outline text format</a:t>
            </a:r>
            <a:endParaRPr b="0" lang="en-GB"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2800" spc="-1" strike="noStrike">
                <a:solidFill>
                  <a:srgbClr val="000000"/>
                </a:solidFill>
                <a:latin typeface="Arial"/>
              </a:rPr>
              <a:t>Second Outline Level</a:t>
            </a:r>
            <a:endParaRPr b="0" lang="en-GB"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2400" spc="-1" strike="noStrike">
                <a:solidFill>
                  <a:srgbClr val="000000"/>
                </a:solidFill>
                <a:latin typeface="Arial"/>
              </a:rPr>
              <a:t>Third Outline Level</a:t>
            </a:r>
            <a:endParaRPr b="0" lang="en-GB"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2000" spc="-1" strike="noStrike">
                <a:solidFill>
                  <a:srgbClr val="000000"/>
                </a:solidFill>
                <a:latin typeface="Arial"/>
              </a:rPr>
              <a:t>Fourth Outline Level</a:t>
            </a:r>
            <a:endParaRPr b="0" lang="en-GB"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2000" spc="-1" strike="noStrike">
                <a:solidFill>
                  <a:srgbClr val="000000"/>
                </a:solidFill>
                <a:latin typeface="Arial"/>
              </a:rPr>
              <a:t>Fifth Outline Level</a:t>
            </a:r>
            <a:endParaRPr b="0" lang="en-GB"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2000" spc="-1" strike="noStrike">
                <a:solidFill>
                  <a:srgbClr val="000000"/>
                </a:solidFill>
                <a:latin typeface="Arial"/>
              </a:rPr>
              <a:t>Sixth Outline Level</a:t>
            </a:r>
            <a:endParaRPr b="0" lang="en-GB"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2000" spc="-1" strike="noStrike">
                <a:solidFill>
                  <a:srgbClr val="000000"/>
                </a:solidFill>
                <a:latin typeface="Arial"/>
              </a:rPr>
              <a:t>Seventh Outline Level</a:t>
            </a:r>
            <a:endParaRPr b="0" lang="en-GB"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 id="2147483709" r:id="rId12"/>
    <p:sldLayoutId id="2147483710" r:id="rId13"/>
    <p:sldLayoutId id="2147483711" r:id="rId14"/>
    <p:sldLayoutId id="2147483712" r:id="rId15"/>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30" name="CustomShape 1"/>
          <p:cNvSpPr/>
          <p:nvPr/>
        </p:nvSpPr>
        <p:spPr>
          <a:xfrm>
            <a:off x="11444760" y="0"/>
            <a:ext cx="741960" cy="685080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endParaRPr b="0" lang="en-GB" sz="1800" spc="-1" strike="noStrike">
              <a:solidFill>
                <a:srgbClr val="ffffff"/>
              </a:solidFill>
              <a:latin typeface="Arial"/>
            </a:endParaRPr>
          </a:p>
        </p:txBody>
      </p:sp>
      <p:sp>
        <p:nvSpPr>
          <p:cNvPr id="231" name="CustomShape 2"/>
          <p:cNvSpPr/>
          <p:nvPr/>
        </p:nvSpPr>
        <p:spPr>
          <a:xfrm>
            <a:off x="11438640" y="6453360"/>
            <a:ext cx="75888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1B9D27D7-1706-4F27-8C41-EBB5C333BF0E}" type="slidenum">
              <a:rPr b="0" lang="de-DE" sz="1800" spc="-1" strike="noStrike">
                <a:solidFill>
                  <a:srgbClr val="808080"/>
                </a:solidFill>
                <a:latin typeface="Arial Unicode MS"/>
                <a:ea typeface="DejaVu Sans"/>
              </a:rPr>
              <a:t>&lt;number&gt;</a:t>
            </a:fld>
            <a:endParaRPr b="0" lang="en-GB" sz="1800" spc="-1" strike="noStrike">
              <a:solidFill>
                <a:srgbClr val="000000"/>
              </a:solidFill>
              <a:latin typeface="Arial"/>
            </a:endParaRPr>
          </a:p>
        </p:txBody>
      </p:sp>
      <p:sp>
        <p:nvSpPr>
          <p:cNvPr id="232" name="CustomShape 3"/>
          <p:cNvSpPr/>
          <p:nvPr/>
        </p:nvSpPr>
        <p:spPr>
          <a:xfrm>
            <a:off x="912240" y="1268280"/>
            <a:ext cx="9208800" cy="362160"/>
          </a:xfrm>
          <a:prstGeom prst="rect">
            <a:avLst/>
          </a:prstGeom>
          <a:noFill/>
          <a:ln w="0">
            <a:noFill/>
          </a:ln>
        </p:spPr>
        <p:style>
          <a:lnRef idx="0"/>
          <a:fillRef idx="0"/>
          <a:effectRef idx="0"/>
          <a:fontRef idx="minor"/>
        </p:style>
        <p:txBody>
          <a:bodyPr lIns="90000" rIns="90000" tIns="45000" bIns="45000" anchor="t">
            <a:noAutofit/>
          </a:bodyPr>
          <a:p>
            <a:endParaRPr b="0" lang="en-GB" sz="1800" spc="-1" strike="noStrike">
              <a:solidFill>
                <a:srgbClr val="000000"/>
              </a:solidFill>
              <a:latin typeface="Arial"/>
            </a:endParaRPr>
          </a:p>
        </p:txBody>
      </p:sp>
      <p:pic>
        <p:nvPicPr>
          <p:cNvPr id="233" name="Picture 19" descr="Logo_TUC_de_RGB"/>
          <p:cNvPicPr/>
          <p:nvPr/>
        </p:nvPicPr>
        <p:blipFill>
          <a:blip r:embed="rId2"/>
          <a:stretch/>
        </p:blipFill>
        <p:spPr>
          <a:xfrm>
            <a:off x="0" y="0"/>
            <a:ext cx="3052800" cy="562680"/>
          </a:xfrm>
          <a:prstGeom prst="rect">
            <a:avLst/>
          </a:prstGeom>
          <a:ln w="0">
            <a:noFill/>
          </a:ln>
        </p:spPr>
      </p:pic>
      <p:pic>
        <p:nvPicPr>
          <p:cNvPr id="234" name="Grafik 2" descr=""/>
          <p:cNvPicPr/>
          <p:nvPr/>
        </p:nvPicPr>
        <p:blipFill>
          <a:blip r:embed="rId3"/>
          <a:stretch/>
        </p:blipFill>
        <p:spPr>
          <a:xfrm>
            <a:off x="7430400" y="134640"/>
            <a:ext cx="3698640" cy="514800"/>
          </a:xfrm>
          <a:prstGeom prst="rect">
            <a:avLst/>
          </a:prstGeom>
          <a:ln w="0">
            <a:noFill/>
          </a:ln>
        </p:spPr>
      </p:pic>
      <p:sp>
        <p:nvSpPr>
          <p:cNvPr id="235" name="CustomShape 4"/>
          <p:cNvSpPr/>
          <p:nvPr/>
        </p:nvSpPr>
        <p:spPr>
          <a:xfrm>
            <a:off x="11444760" y="0"/>
            <a:ext cx="741960" cy="685080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endParaRPr b="0" lang="en-GB" sz="1800" spc="-1" strike="noStrike">
              <a:solidFill>
                <a:srgbClr val="ffffff"/>
              </a:solidFill>
              <a:latin typeface="Arial"/>
            </a:endParaRPr>
          </a:p>
        </p:txBody>
      </p:sp>
      <p:sp>
        <p:nvSpPr>
          <p:cNvPr id="236" name="CustomShape 5"/>
          <p:cNvSpPr/>
          <p:nvPr/>
        </p:nvSpPr>
        <p:spPr>
          <a:xfrm>
            <a:off x="11438640" y="6453360"/>
            <a:ext cx="75888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370973E1-93FC-48DC-A0B7-B11A9F8AD585}" type="slidenum">
              <a:rPr b="0" lang="de-DE" sz="1800" spc="-1" strike="noStrike">
                <a:solidFill>
                  <a:srgbClr val="808080"/>
                </a:solidFill>
                <a:latin typeface="Arial Unicode MS"/>
                <a:ea typeface="DejaVu Sans"/>
              </a:rPr>
              <a:t>&lt;number&gt;</a:t>
            </a:fld>
            <a:endParaRPr b="0" lang="en-GB" sz="1800" spc="-1" strike="noStrike">
              <a:solidFill>
                <a:srgbClr val="000000"/>
              </a:solidFill>
              <a:latin typeface="Arial"/>
            </a:endParaRPr>
          </a:p>
        </p:txBody>
      </p:sp>
      <p:sp>
        <p:nvSpPr>
          <p:cNvPr id="237" name="CustomShape 6"/>
          <p:cNvSpPr/>
          <p:nvPr/>
        </p:nvSpPr>
        <p:spPr>
          <a:xfrm>
            <a:off x="0" y="6642720"/>
            <a:ext cx="1218276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de-DE" sz="800" spc="-1" strike="noStrike">
                <a:solidFill>
                  <a:srgbClr val="a6a6a6"/>
                </a:solidFill>
                <a:latin typeface="DejaVu Sans"/>
                <a:ea typeface="DejaVu Sans"/>
              </a:rPr>
              <a:t>ETCE </a:t>
            </a:r>
            <a:r>
              <a:rPr b="0" lang="en-US" sz="800" spc="-1" strike="noStrike">
                <a:solidFill>
                  <a:srgbClr val="a6a6a6"/>
                </a:solidFill>
                <a:latin typeface="DejaVu Sans"/>
                <a:ea typeface="DejaVu Sans"/>
              </a:rPr>
              <a:t>–</a:t>
            </a:r>
            <a:r>
              <a:rPr b="0" lang="de-DE" sz="800" spc="-1" strike="noStrike">
                <a:solidFill>
                  <a:srgbClr val="a6a6a6"/>
                </a:solidFill>
                <a:latin typeface="DejaVu Sans"/>
                <a:ea typeface="DejaVu Sans"/>
              </a:rPr>
              <a:t> (TU Clausthal / University of Göttingen)</a:t>
            </a:r>
            <a:endParaRPr b="0" lang="en-GB" sz="800" spc="-1" strike="noStrike">
              <a:solidFill>
                <a:srgbClr val="000000"/>
              </a:solidFill>
              <a:latin typeface="Arial"/>
            </a:endParaRPr>
          </a:p>
        </p:txBody>
      </p:sp>
      <p:sp>
        <p:nvSpPr>
          <p:cNvPr id="23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r>
              <a:rPr b="0" lang="en-GB" sz="4400" spc="-1" strike="noStrike">
                <a:solidFill>
                  <a:srgbClr val="000000"/>
                </a:solidFill>
                <a:latin typeface="Arial"/>
              </a:rPr>
              <a:t>Click </a:t>
            </a:r>
            <a:r>
              <a:rPr b="0" lang="en-GB" sz="4400" spc="-1" strike="noStrike">
                <a:solidFill>
                  <a:srgbClr val="000000"/>
                </a:solidFill>
                <a:latin typeface="Arial"/>
              </a:rPr>
              <a:t>to edit </a:t>
            </a:r>
            <a:r>
              <a:rPr b="0" lang="en-GB" sz="4400" spc="-1" strike="noStrike">
                <a:solidFill>
                  <a:srgbClr val="000000"/>
                </a:solidFill>
                <a:latin typeface="Arial"/>
              </a:rPr>
              <a:t>the </a:t>
            </a:r>
            <a:r>
              <a:rPr b="0" lang="en-GB" sz="4400" spc="-1" strike="noStrike">
                <a:solidFill>
                  <a:srgbClr val="000000"/>
                </a:solidFill>
                <a:latin typeface="Arial"/>
              </a:rPr>
              <a:t>title </a:t>
            </a:r>
            <a:r>
              <a:rPr b="0" lang="en-GB" sz="4400" spc="-1" strike="noStrike">
                <a:solidFill>
                  <a:srgbClr val="000000"/>
                </a:solidFill>
                <a:latin typeface="Arial"/>
              </a:rPr>
              <a:t>text </a:t>
            </a:r>
            <a:r>
              <a:rPr b="0" lang="en-GB" sz="4400" spc="-1" strike="noStrike">
                <a:solidFill>
                  <a:srgbClr val="000000"/>
                </a:solidFill>
                <a:latin typeface="Arial"/>
              </a:rPr>
              <a:t>format</a:t>
            </a:r>
            <a:endParaRPr b="0" lang="en-GB" sz="4400" spc="-1" strike="noStrike">
              <a:solidFill>
                <a:srgbClr val="000000"/>
              </a:solidFill>
              <a:latin typeface="Arial"/>
            </a:endParaRPr>
          </a:p>
        </p:txBody>
      </p:sp>
      <p:sp>
        <p:nvSpPr>
          <p:cNvPr id="239"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GB" sz="3200" spc="-1" strike="noStrike">
                <a:solidFill>
                  <a:srgbClr val="000000"/>
                </a:solidFill>
                <a:latin typeface="Arial"/>
              </a:rPr>
              <a:t>Click to edit the outline text format</a:t>
            </a:r>
            <a:endParaRPr b="0" lang="en-GB"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2800" spc="-1" strike="noStrike">
                <a:solidFill>
                  <a:srgbClr val="000000"/>
                </a:solidFill>
                <a:latin typeface="Arial"/>
              </a:rPr>
              <a:t>Second Outline Level</a:t>
            </a:r>
            <a:endParaRPr b="0" lang="en-GB"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2400" spc="-1" strike="noStrike">
                <a:solidFill>
                  <a:srgbClr val="000000"/>
                </a:solidFill>
                <a:latin typeface="Arial"/>
              </a:rPr>
              <a:t>Third Outline Level</a:t>
            </a:r>
            <a:endParaRPr b="0" lang="en-GB"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2000" spc="-1" strike="noStrike">
                <a:solidFill>
                  <a:srgbClr val="000000"/>
                </a:solidFill>
                <a:latin typeface="Arial"/>
              </a:rPr>
              <a:t>Fourth Outline Level</a:t>
            </a:r>
            <a:endParaRPr b="0" lang="en-GB"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2000" spc="-1" strike="noStrike">
                <a:solidFill>
                  <a:srgbClr val="000000"/>
                </a:solidFill>
                <a:latin typeface="Arial"/>
              </a:rPr>
              <a:t>Fifth Outline Level</a:t>
            </a:r>
            <a:endParaRPr b="0" lang="en-GB"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2000" spc="-1" strike="noStrike">
                <a:solidFill>
                  <a:srgbClr val="000000"/>
                </a:solidFill>
                <a:latin typeface="Arial"/>
              </a:rPr>
              <a:t>Sixth Outline Level</a:t>
            </a:r>
            <a:endParaRPr b="0" lang="en-GB"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2000" spc="-1" strike="noStrike">
                <a:solidFill>
                  <a:srgbClr val="000000"/>
                </a:solidFill>
                <a:latin typeface="Arial"/>
              </a:rPr>
              <a:t>Seventh Outline Level</a:t>
            </a:r>
            <a:endParaRPr b="0" lang="en-GB"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14" r:id="rId4"/>
    <p:sldLayoutId id="2147483715" r:id="rId5"/>
    <p:sldLayoutId id="2147483716" r:id="rId6"/>
    <p:sldLayoutId id="2147483717" r:id="rId7"/>
    <p:sldLayoutId id="2147483718" r:id="rId8"/>
    <p:sldLayoutId id="2147483719" r:id="rId9"/>
    <p:sldLayoutId id="2147483720" r:id="rId10"/>
    <p:sldLayoutId id="2147483721" r:id="rId11"/>
    <p:sldLayoutId id="2147483722" r:id="rId12"/>
    <p:sldLayoutId id="2147483723" r:id="rId13"/>
    <p:sldLayoutId id="2147483724" r:id="rId14"/>
    <p:sldLayoutId id="2147483725" r:id="rId15"/>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2.xml.rels><?xml version="1.0" encoding="UTF-8"?>
<Relationships xmlns="http://schemas.openxmlformats.org/package/2006/relationships"><Relationship Id="rId1" Type="http://schemas.openxmlformats.org/officeDocument/2006/relationships/hyperlink" Target="https://www.statista.com/chart/18819/worldwide-market-share-of-leading-cloud-infrastructure-service-providers/" TargetMode="External"/><Relationship Id="rId2" Type="http://schemas.openxmlformats.org/officeDocument/2006/relationships/hyperlink" Target="https://creativecommons.org/licenses/by-nd/3.0/" TargetMode="External"/><Relationship Id="rId3" Type="http://schemas.openxmlformats.org/officeDocument/2006/relationships/image" Target="../media/image5.png"/><Relationship Id="rId4" Type="http://schemas.openxmlformats.org/officeDocument/2006/relationships/slideLayout" Target="../slideLayouts/slideLayout25.xml"/>
</Relationships>
</file>

<file path=ppt/slides/_rels/slide13.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14.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slideLayout" Target="../slideLayouts/slideLayout25.xml"/>
</Relationships>
</file>

<file path=ppt/slides/_rels/slide15.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16.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17.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18.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19.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2.xml.rels><?xml version="1.0" encoding="UTF-8"?>
<Relationships xmlns="http://schemas.openxmlformats.org/package/2006/relationships"><Relationship Id="rId1" Type="http://schemas.openxmlformats.org/officeDocument/2006/relationships/hyperlink" Target="https://creativecommons.org/licenses/by-sa/4.0/" TargetMode="External"/><Relationship Id="rId2" Type="http://schemas.openxmlformats.org/officeDocument/2006/relationships/hyperlink" Target="https://github.com/ETCE-LAB/teaching-material/tree/master/Emerging-Technologies-for-the-Circular-Economy" TargetMode="External"/><Relationship Id="rId3"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21.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22.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23.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24.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image" Target="../media/image8.png"/><Relationship Id="rId3" Type="http://schemas.openxmlformats.org/officeDocument/2006/relationships/image" Target="../media/image9.png"/><Relationship Id="rId4" Type="http://schemas.openxmlformats.org/officeDocument/2006/relationships/slideLayout" Target="../slideLayouts/slideLayout25.xml"/>
</Relationships>
</file>

<file path=ppt/slides/_rels/slide25.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slideLayout" Target="../slideLayouts/slideLayout25.xml"/>
</Relationships>
</file>

<file path=ppt/slides/_rels/slide2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7.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5.xml"/>
</Relationships>
</file>

<file path=ppt/slides/_rels/slide28.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29.xml.rels><?xml version="1.0" encoding="UTF-8"?>
<Relationships xmlns="http://schemas.openxmlformats.org/package/2006/relationships"><Relationship Id="rId1" Type="http://schemas.openxmlformats.org/officeDocument/2006/relationships/slideLayout" Target="../slideLayouts/slideLayout41.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0.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31.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32.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slideLayout" Target="../slideLayouts/slideLayout25.xml"/>
</Relationships>
</file>

<file path=ppt/slides/_rels/slide33.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25.xml"/>
</Relationships>
</file>

<file path=ppt/slides/_rels/slide3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5.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36.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37.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38.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slideLayout" Target="../slideLayouts/slideLayout25.xml"/>
</Relationships>
</file>

<file path=ppt/slides/_rels/slide39.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slideLayout" Target="../slideLayouts/slideLayout25.xml"/>
</Relationships>
</file>

<file path=ppt/slides/_rels/slide4.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25.xml"/>
</Relationships>
</file>

<file path=ppt/slides/_rels/slide40.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41.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42.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43.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slideLayout" Target="../slideLayouts/slideLayout25.xml"/>
</Relationships>
</file>

<file path=ppt/slides/_rels/slide44.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45.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46.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47.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4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9.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0.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51.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52.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53.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54.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55.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56.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57.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58.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59.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60.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61.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62.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slideLayout" Target="../slideLayouts/slideLayout25.xml"/>
</Relationships>
</file>

<file path=ppt/slides/_rels/slide63.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25.xml"/>
</Relationships>
</file>

<file path=ppt/slides/_rels/slide6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5.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slideLayout" Target="../slideLayouts/slideLayout25.xml"/>
</Relationships>
</file>

<file path=ppt/slides/_rels/slide66.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67.xml.rels><?xml version="1.0" encoding="UTF-8"?>
<Relationships xmlns="http://schemas.openxmlformats.org/package/2006/relationships"><Relationship Id="rId1" Type="http://schemas.openxmlformats.org/officeDocument/2006/relationships/hyperlink" Target="https://commons.wikimedia.org/wiki/File:Linear_regression.svg" TargetMode="External"/><Relationship Id="rId2" Type="http://schemas.openxmlformats.org/officeDocument/2006/relationships/hyperlink" Target="https://commons.wikimedia.org/wiki/File:Svm_max_sep_hyperplane_with_margin.png" TargetMode="External"/><Relationship Id="rId3" Type="http://schemas.openxmlformats.org/officeDocument/2006/relationships/image" Target="../media/image20.png"/><Relationship Id="rId4" Type="http://schemas.openxmlformats.org/officeDocument/2006/relationships/image" Target="../media/image21.png"/><Relationship Id="rId5" Type="http://schemas.openxmlformats.org/officeDocument/2006/relationships/slideLayout" Target="../slideLayouts/slideLayout25.xml"/>
</Relationships>
</file>

<file path=ppt/slides/_rels/slide68.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69.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7.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25.xml"/>
</Relationships>
</file>

<file path=ppt/slides/_rels/slide70.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71.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hyperlink" Target="https://creativecommons.org/licenses/by-sa/4.0/" TargetMode="External"/><Relationship Id="rId3" Type="http://schemas.openxmlformats.org/officeDocument/2006/relationships/slideLayout" Target="../slideLayouts/slideLayout25.xml"/>
</Relationships>
</file>

<file path=ppt/slides/_rels/slide72.xml.rels><?xml version="1.0" encoding="UTF-8"?>
<Relationships xmlns="http://schemas.openxmlformats.org/package/2006/relationships"><Relationship Id="rId1" Type="http://schemas.openxmlformats.org/officeDocument/2006/relationships/image" Target="../media/image23.png"/><Relationship Id="rId2" Type="http://schemas.openxmlformats.org/officeDocument/2006/relationships/hyperlink" Target="https://de.wikipedia.org/wiki/Datei:KNNClass.svg" TargetMode="External"/><Relationship Id="rId3" Type="http://schemas.openxmlformats.org/officeDocument/2006/relationships/hyperlink" Target="https://creativecommons.org/licenses/by-sa/2.0/de/legalcode" TargetMode="External"/><Relationship Id="rId4" Type="http://schemas.openxmlformats.org/officeDocument/2006/relationships/slideLayout" Target="../slideLayouts/slideLayout25.xml"/>
</Relationships>
</file>

<file path=ppt/slides/_rels/slide7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74.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75.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76.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slideLayout" Target="../slideLayouts/slideLayout25.xml"/>
</Relationships>
</file>

<file path=ppt/slides/_rels/slide77.xml.rels><?xml version="1.0" encoding="UTF-8"?>
<Relationships xmlns="http://schemas.openxmlformats.org/package/2006/relationships"><Relationship Id="rId1" Type="http://schemas.openxmlformats.org/officeDocument/2006/relationships/image" Target="../media/image25.png"/><Relationship Id="rId2" Type="http://schemas.openxmlformats.org/officeDocument/2006/relationships/slideLayout" Target="../slideLayouts/slideLayout25.xml"/>
</Relationships>
</file>

<file path=ppt/slides/_rels/slide78.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slideLayout" Target="../slideLayouts/slideLayout25.xml"/>
</Relationships>
</file>

<file path=ppt/slides/_rels/slide79.xml.rels><?xml version="1.0" encoding="UTF-8"?>
<Relationships xmlns="http://schemas.openxmlformats.org/package/2006/relationships"><Relationship Id="rId1" Type="http://schemas.openxmlformats.org/officeDocument/2006/relationships/image" Target="../media/image27.png"/><Relationship Id="rId2" Type="http://schemas.openxmlformats.org/officeDocument/2006/relationships/hyperlink" Target="http://uba.wiki/" TargetMode="External"/><Relationship Id="rId3" Type="http://schemas.openxmlformats.org/officeDocument/2006/relationships/hyperlink" Target="https://creativecommons.org/licenses/by-sa/4.0/deed.en" TargetMode="External"/><Relationship Id="rId4" Type="http://schemas.openxmlformats.org/officeDocument/2006/relationships/slideLayout" Target="../slideLayouts/slideLayout25.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80.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81.xml.rels><?xml version="1.0" encoding="UTF-8"?>
<Relationships xmlns="http://schemas.openxmlformats.org/package/2006/relationships"><Relationship Id="rId1" Type="http://schemas.openxmlformats.org/officeDocument/2006/relationships/image" Target="../media/image28.png"/><Relationship Id="rId2" Type="http://schemas.openxmlformats.org/officeDocument/2006/relationships/hyperlink" Target="https://creativecommons.org/licenses/by-sa/3.0/deed.en" TargetMode="External"/><Relationship Id="rId3" Type="http://schemas.openxmlformats.org/officeDocument/2006/relationships/slideLayout" Target="../slideLayouts/slideLayout25.xml"/>
</Relationships>
</file>

<file path=ppt/slides/_rels/slide82.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83.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84.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85.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86.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87.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88.xml.rels><?xml version="1.0" encoding="UTF-8"?>
<Relationships xmlns="http://schemas.openxmlformats.org/package/2006/relationships"><Relationship Id="rId1" Type="http://schemas.openxmlformats.org/officeDocument/2006/relationships/slideLayout" Target="../slideLayouts/slideLayout61.xml"/>
</Relationships>
</file>

<file path=ppt/slides/_rels/slide89.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1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2" name="CustomShape 1"/>
          <p:cNvSpPr/>
          <p:nvPr/>
        </p:nvSpPr>
        <p:spPr>
          <a:xfrm>
            <a:off x="527400" y="1412640"/>
            <a:ext cx="10364400" cy="1150920"/>
          </a:xfrm>
          <a:prstGeom prst="rect">
            <a:avLst/>
          </a:prstGeom>
          <a:noFill/>
          <a:ln w="0">
            <a:noFill/>
          </a:ln>
        </p:spPr>
        <p:style>
          <a:lnRef idx="0"/>
          <a:fillRef idx="0"/>
          <a:effectRef idx="0"/>
          <a:fontRef idx="minor"/>
        </p:style>
        <p:txBody>
          <a:bodyPr lIns="90000" rIns="90000" tIns="45000" bIns="45000" anchor="b">
            <a:noAutofit/>
          </a:bodyPr>
          <a:p>
            <a:pPr algn="ctr">
              <a:lnSpc>
                <a:spcPct val="100000"/>
              </a:lnSpc>
            </a:pPr>
            <a:r>
              <a:rPr b="1" lang="en-US" sz="3200" spc="-1" strike="noStrike">
                <a:solidFill>
                  <a:srgbClr val="008c4f"/>
                </a:solidFill>
                <a:latin typeface="DejaVu Sans"/>
                <a:ea typeface="DejaVu Sans"/>
              </a:rPr>
              <a:t>Emerging Technologies for the Circular Economy</a:t>
            </a:r>
            <a:endParaRPr b="0" lang="en-GB" sz="3200" spc="-1" strike="noStrike">
              <a:solidFill>
                <a:srgbClr val="000000"/>
              </a:solidFill>
              <a:latin typeface="Arial"/>
            </a:endParaRPr>
          </a:p>
        </p:txBody>
      </p:sp>
      <p:sp>
        <p:nvSpPr>
          <p:cNvPr id="283" name="CustomShape 2"/>
          <p:cNvSpPr/>
          <p:nvPr/>
        </p:nvSpPr>
        <p:spPr>
          <a:xfrm>
            <a:off x="527400" y="2852640"/>
            <a:ext cx="10364400" cy="237168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spcBef>
                <a:spcPts val="479"/>
              </a:spcBef>
              <a:tabLst>
                <a:tab algn="l" pos="0"/>
              </a:tabLst>
            </a:pPr>
            <a:r>
              <a:rPr b="1" lang="en-US" sz="2400" spc="-1" strike="noStrike">
                <a:solidFill>
                  <a:srgbClr val="000000"/>
                </a:solidFill>
                <a:latin typeface="DejaVu Sans"/>
                <a:ea typeface="DejaVu Sans"/>
              </a:rPr>
              <a:t>Lecture 6: IoT – Data Processing and BigData</a:t>
            </a:r>
            <a:endParaRPr b="0" lang="en-GB" sz="2400" spc="-1" strike="noStrike">
              <a:solidFill>
                <a:srgbClr val="000000"/>
              </a:solidFill>
              <a:latin typeface="Arial"/>
            </a:endParaRPr>
          </a:p>
          <a:p>
            <a:pPr algn="ctr">
              <a:lnSpc>
                <a:spcPct val="100000"/>
              </a:lnSpc>
              <a:spcBef>
                <a:spcPts val="479"/>
              </a:spcBef>
              <a:tabLst>
                <a:tab algn="l" pos="0"/>
              </a:tabLst>
            </a:pPr>
            <a:endParaRPr b="0" lang="en-GB" sz="2400" spc="-1" strike="noStrike">
              <a:solidFill>
                <a:srgbClr val="000000"/>
              </a:solidFill>
              <a:latin typeface="Arial"/>
            </a:endParaRPr>
          </a:p>
          <a:p>
            <a:pPr algn="ctr">
              <a:lnSpc>
                <a:spcPct val="100000"/>
              </a:lnSpc>
              <a:spcBef>
                <a:spcPts val="241"/>
              </a:spcBef>
              <a:tabLst>
                <a:tab algn="l" pos="0"/>
              </a:tabLst>
            </a:pPr>
            <a:endParaRPr b="0" lang="en-GB" sz="2400" spc="-1" strike="noStrike">
              <a:solidFill>
                <a:srgbClr val="000000"/>
              </a:solidFill>
              <a:latin typeface="Arial"/>
            </a:endParaRPr>
          </a:p>
          <a:p>
            <a:pPr algn="ctr">
              <a:lnSpc>
                <a:spcPct val="100000"/>
              </a:lnSpc>
              <a:spcBef>
                <a:spcPts val="241"/>
              </a:spcBef>
              <a:tabLst>
                <a:tab algn="l" pos="0"/>
              </a:tabLst>
            </a:pPr>
            <a:endParaRPr b="0" lang="en-GB" sz="2400" spc="-1" strike="noStrike">
              <a:solidFill>
                <a:srgbClr val="000000"/>
              </a:solidFill>
              <a:latin typeface="Arial"/>
            </a:endParaRPr>
          </a:p>
          <a:p>
            <a:pPr algn="ctr">
              <a:lnSpc>
                <a:spcPct val="100000"/>
              </a:lnSpc>
              <a:spcBef>
                <a:spcPts val="320"/>
              </a:spcBef>
              <a:tabLst>
                <a:tab algn="l" pos="0"/>
              </a:tabLst>
            </a:pPr>
            <a:r>
              <a:rPr b="0" lang="en-US" sz="1600" spc="-1" strike="noStrike">
                <a:solidFill>
                  <a:srgbClr val="000000"/>
                </a:solidFill>
                <a:latin typeface="DejaVu Sans"/>
                <a:ea typeface="DejaVu Sans"/>
              </a:rPr>
              <a:t>Prof. Dr. Benjamin Leiding (Clausthal)</a:t>
            </a:r>
            <a:endParaRPr b="0" lang="en-GB" sz="1600" spc="-1" strike="noStrike">
              <a:solidFill>
                <a:srgbClr val="000000"/>
              </a:solidFill>
              <a:latin typeface="Arial"/>
            </a:endParaRPr>
          </a:p>
          <a:p>
            <a:pPr algn="ctr">
              <a:lnSpc>
                <a:spcPct val="100000"/>
              </a:lnSpc>
              <a:spcBef>
                <a:spcPts val="320"/>
              </a:spcBef>
              <a:tabLst>
                <a:tab algn="l" pos="0"/>
              </a:tabLst>
            </a:pPr>
            <a:r>
              <a:rPr b="0" lang="en-US" sz="1600" spc="-1" strike="noStrike">
                <a:solidFill>
                  <a:srgbClr val="000000"/>
                </a:solidFill>
                <a:latin typeface="DejaVu Sans"/>
                <a:ea typeface="DejaVu Sans"/>
              </a:rPr>
              <a:t>Dr. Arne Bochem (Göttingen)</a:t>
            </a:r>
            <a:endParaRPr b="0" lang="en-GB" sz="1600" spc="-1" strike="noStrike">
              <a:solidFill>
                <a:srgbClr val="000000"/>
              </a:solidFill>
              <a:latin typeface="Arial"/>
            </a:endParaRPr>
          </a:p>
          <a:p>
            <a:pPr algn="ctr">
              <a:lnSpc>
                <a:spcPct val="100000"/>
              </a:lnSpc>
              <a:spcBef>
                <a:spcPts val="320"/>
              </a:spcBef>
              <a:tabLst>
                <a:tab algn="l" pos="0"/>
              </a:tabLst>
            </a:pPr>
            <a:r>
              <a:rPr b="0" lang="en-US" sz="1600" spc="-1" strike="noStrike">
                <a:solidFill>
                  <a:srgbClr val="000000"/>
                </a:solidFill>
                <a:latin typeface="DejaVu Sans"/>
                <a:ea typeface="DejaVu Sans"/>
              </a:rPr>
              <a:t> </a:t>
            </a:r>
            <a:r>
              <a:rPr b="0" lang="en-US" sz="1600" spc="-1" strike="noStrike">
                <a:solidFill>
                  <a:srgbClr val="000000"/>
                </a:solidFill>
                <a:latin typeface="DejaVu Sans"/>
                <a:ea typeface="DejaVu Sans"/>
              </a:rPr>
              <a:t>M.Sc. Anant Sujatanagarjuna (Clausthal)</a:t>
            </a:r>
            <a:endParaRPr b="0" lang="en-GB" sz="1600" spc="-1" strike="noStrike">
              <a:solidFill>
                <a:srgbClr val="000000"/>
              </a:solidFill>
              <a:latin typeface="Arial"/>
            </a:endParaRPr>
          </a:p>
          <a:p>
            <a:pPr algn="ctr">
              <a:lnSpc>
                <a:spcPct val="100000"/>
              </a:lnSpc>
              <a:spcBef>
                <a:spcPts val="320"/>
              </a:spcBef>
              <a:tabLst>
                <a:tab algn="l" pos="0"/>
              </a:tabLst>
            </a:pPr>
            <a:r>
              <a:rPr b="0" lang="en-US" sz="1600" spc="-1" strike="noStrike">
                <a:solidFill>
                  <a:srgbClr val="000000"/>
                </a:solidFill>
                <a:latin typeface="DejaVu Sans"/>
                <a:ea typeface="DejaVu Sans"/>
              </a:rPr>
              <a:t> </a:t>
            </a:r>
            <a:r>
              <a:rPr b="0" lang="en-US" sz="1600" spc="-1" strike="noStrike">
                <a:solidFill>
                  <a:srgbClr val="000000"/>
                </a:solidFill>
                <a:latin typeface="DejaVu Sans"/>
                <a:ea typeface="DejaVu Sans"/>
              </a:rPr>
              <a:t>M.Sc. Shohreh Kia (Clausthal)</a:t>
            </a:r>
            <a:endParaRPr b="0" lang="en-GB" sz="16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3" name="CustomShape 1"/>
          <p:cNvSpPr/>
          <p:nvPr/>
        </p:nvSpPr>
        <p:spPr>
          <a:xfrm>
            <a:off x="335520" y="764640"/>
            <a:ext cx="10748520" cy="4993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Cloud Service Models – Examples </a:t>
            </a:r>
            <a:endParaRPr b="0" lang="en-GB" sz="2400" spc="-1" strike="noStrike">
              <a:solidFill>
                <a:srgbClr val="000000"/>
              </a:solidFill>
              <a:latin typeface="Arial"/>
            </a:endParaRPr>
          </a:p>
        </p:txBody>
      </p:sp>
      <p:sp>
        <p:nvSpPr>
          <p:cNvPr id="304" name="CustomShape 2"/>
          <p:cNvSpPr/>
          <p:nvPr/>
        </p:nvSpPr>
        <p:spPr>
          <a:xfrm>
            <a:off x="335520" y="1268640"/>
            <a:ext cx="10748520" cy="5036040"/>
          </a:xfrm>
          <a:prstGeom prst="rect">
            <a:avLst/>
          </a:prstGeom>
          <a:noFill/>
          <a:ln w="0">
            <a:noFill/>
          </a:ln>
        </p:spPr>
        <p:style>
          <a:lnRef idx="0"/>
          <a:fillRef idx="0"/>
          <a:effectRef idx="0"/>
          <a:fontRef idx="minor"/>
        </p:style>
        <p:txBody>
          <a:bodyPr lIns="90000" rIns="90000" tIns="45000" bIns="45000" anchor="ctr">
            <a:noAutofit/>
          </a:bodyPr>
          <a:p>
            <a:pPr>
              <a:lnSpc>
                <a:spcPct val="100000"/>
              </a:lnSpc>
              <a:spcBef>
                <a:spcPts val="360"/>
              </a:spcBef>
            </a:pPr>
            <a:r>
              <a:rPr b="0" lang="de-DE" sz="1800" spc="-1" strike="noStrike">
                <a:solidFill>
                  <a:srgbClr val="000000"/>
                </a:solidFill>
                <a:latin typeface="DejaVu Sans"/>
                <a:ea typeface="DejaVu Sans"/>
              </a:rPr>
              <a:t>IaaS:</a:t>
            </a:r>
            <a:endParaRPr b="0" lang="en-GB" sz="1800" spc="-1" strike="noStrike">
              <a:solidFill>
                <a:srgbClr val="000000"/>
              </a:solidFill>
              <a:latin typeface="Arial"/>
            </a:endParaRPr>
          </a:p>
          <a:p>
            <a:pPr lvl="1" marL="6523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Amazon Web Services (AWS)</a:t>
            </a:r>
            <a:endParaRPr b="0" lang="en-GB" sz="1800" spc="-1" strike="noStrike">
              <a:solidFill>
                <a:srgbClr val="000000"/>
              </a:solidFill>
              <a:latin typeface="Arial"/>
            </a:endParaRPr>
          </a:p>
          <a:p>
            <a:pPr lvl="1" marL="6523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Microsoft Azure</a:t>
            </a:r>
            <a:endParaRPr b="0" lang="en-GB" sz="1800" spc="-1" strike="noStrike">
              <a:solidFill>
                <a:srgbClr val="000000"/>
              </a:solidFill>
              <a:latin typeface="Arial"/>
            </a:endParaRPr>
          </a:p>
          <a:p>
            <a:pPr lvl="1" marL="6523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Google Compute Engine</a:t>
            </a:r>
            <a:endParaRPr b="0" lang="en-GB" sz="1800" spc="-1" strike="noStrike">
              <a:solidFill>
                <a:srgbClr val="000000"/>
              </a:solidFill>
              <a:latin typeface="Arial"/>
            </a:endParaRPr>
          </a:p>
          <a:p>
            <a:pPr>
              <a:lnSpc>
                <a:spcPct val="100000"/>
              </a:lnSpc>
              <a:spcBef>
                <a:spcPts val="360"/>
              </a:spcBef>
            </a:pPr>
            <a:r>
              <a:rPr b="0" lang="en-US" sz="1800" spc="-1" strike="noStrike">
                <a:solidFill>
                  <a:srgbClr val="000000"/>
                </a:solidFill>
                <a:latin typeface="DejaVu Sans"/>
                <a:ea typeface="DejaVu Sans"/>
              </a:rPr>
              <a:t>PaaS: </a:t>
            </a:r>
            <a:endParaRPr b="0" lang="en-GB" sz="1800" spc="-1" strike="noStrike">
              <a:solidFill>
                <a:srgbClr val="000000"/>
              </a:solidFill>
              <a:latin typeface="Arial"/>
            </a:endParaRPr>
          </a:p>
          <a:p>
            <a:pPr lvl="1" marL="6523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Google App Engine</a:t>
            </a:r>
            <a:endParaRPr b="0" lang="en-GB" sz="1800" spc="-1" strike="noStrike">
              <a:solidFill>
                <a:srgbClr val="000000"/>
              </a:solidFill>
              <a:latin typeface="Arial"/>
            </a:endParaRPr>
          </a:p>
          <a:p>
            <a:pPr lvl="1" marL="6523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Heroku, OpenShift</a:t>
            </a:r>
            <a:endParaRPr b="0" lang="en-GB" sz="1800" spc="-1" strike="noStrike">
              <a:solidFill>
                <a:srgbClr val="000000"/>
              </a:solidFill>
              <a:latin typeface="Arial"/>
            </a:endParaRPr>
          </a:p>
          <a:p>
            <a:pPr lvl="1" marL="6523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AWS Elastic Beanstalk</a:t>
            </a:r>
            <a:endParaRPr b="0" lang="en-GB" sz="1800" spc="-1" strike="noStrike">
              <a:solidFill>
                <a:srgbClr val="000000"/>
              </a:solidFill>
              <a:latin typeface="Arial"/>
            </a:endParaRPr>
          </a:p>
          <a:p>
            <a:pPr>
              <a:lnSpc>
                <a:spcPct val="100000"/>
              </a:lnSpc>
              <a:spcBef>
                <a:spcPts val="360"/>
              </a:spcBef>
            </a:pPr>
            <a:r>
              <a:rPr b="0" lang="en-US" sz="1800" spc="-1" strike="noStrike">
                <a:solidFill>
                  <a:srgbClr val="000000"/>
                </a:solidFill>
                <a:latin typeface="DejaVu Sans"/>
                <a:ea typeface="DejaVu Sans"/>
              </a:rPr>
              <a:t>SaaS:</a:t>
            </a:r>
            <a:endParaRPr b="0" lang="en-GB" sz="1800" spc="-1" strike="noStrike">
              <a:solidFill>
                <a:srgbClr val="000000"/>
              </a:solidFill>
              <a:latin typeface="Arial"/>
            </a:endParaRPr>
          </a:p>
          <a:p>
            <a:pPr lvl="1" marL="6523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Google Apps</a:t>
            </a:r>
            <a:endParaRPr b="0" lang="en-GB" sz="1800" spc="-1" strike="noStrike">
              <a:solidFill>
                <a:srgbClr val="000000"/>
              </a:solidFill>
              <a:latin typeface="Arial"/>
            </a:endParaRPr>
          </a:p>
          <a:p>
            <a:pPr lvl="1" marL="6523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Dropbox</a:t>
            </a:r>
            <a:endParaRPr b="0" lang="en-GB" sz="1800" spc="-1" strike="noStrike">
              <a:solidFill>
                <a:srgbClr val="000000"/>
              </a:solidFill>
              <a:latin typeface="Arial"/>
            </a:endParaRPr>
          </a:p>
          <a:p>
            <a:pPr lvl="1" marL="6523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Cisco Webex</a:t>
            </a:r>
            <a:endParaRPr b="0" lang="en-GB" sz="1800" spc="-1" strike="noStrike">
              <a:solidFill>
                <a:srgbClr val="000000"/>
              </a:solidFill>
              <a:latin typeface="Arial"/>
            </a:endParaRPr>
          </a:p>
          <a:p>
            <a:pPr lvl="1" marL="6523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Salesforce</a:t>
            </a:r>
            <a:endParaRPr b="0" lang="en-GB" sz="1800" spc="-1" strike="noStrike">
              <a:solidFill>
                <a:srgbClr val="000000"/>
              </a:solidFill>
              <a:latin typeface="Arial"/>
            </a:endParaRPr>
          </a:p>
          <a:p>
            <a:pPr lvl="1" marL="6523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GoToMeeting</a:t>
            </a:r>
            <a:endParaRPr b="0" lang="en-GB" sz="1800" spc="-1" strike="noStrike">
              <a:solidFill>
                <a:srgbClr val="000000"/>
              </a:solidFill>
              <a:latin typeface="Arial"/>
            </a:endParaRPr>
          </a:p>
          <a:p>
            <a:pPr lvl="1" marL="6523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Zoom</a:t>
            </a: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5" name="CustomShape 1"/>
          <p:cNvSpPr/>
          <p:nvPr/>
        </p:nvSpPr>
        <p:spPr>
          <a:xfrm>
            <a:off x="335520" y="764640"/>
            <a:ext cx="10748520" cy="4993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Cloud Billing Models</a:t>
            </a:r>
            <a:endParaRPr b="0" lang="en-GB" sz="2400" spc="-1" strike="noStrike">
              <a:solidFill>
                <a:srgbClr val="000000"/>
              </a:solidFill>
              <a:latin typeface="Arial"/>
            </a:endParaRPr>
          </a:p>
        </p:txBody>
      </p:sp>
      <p:sp>
        <p:nvSpPr>
          <p:cNvPr id="306" name="CustomShape 2"/>
          <p:cNvSpPr/>
          <p:nvPr/>
        </p:nvSpPr>
        <p:spPr>
          <a:xfrm>
            <a:off x="335520" y="1268640"/>
            <a:ext cx="10748520" cy="5036040"/>
          </a:xfrm>
          <a:prstGeom prst="rect">
            <a:avLst/>
          </a:prstGeom>
          <a:noFill/>
          <a:ln w="0">
            <a:noFill/>
          </a:ln>
        </p:spPr>
        <p:style>
          <a:lnRef idx="0"/>
          <a:fillRef idx="0"/>
          <a:effectRef idx="0"/>
          <a:fontRef idx="minor"/>
        </p:style>
        <p:txBody>
          <a:bodyPr lIns="90000" rIns="90000" tIns="45000" bIns="45000" anchor="ctr">
            <a:noAutofit/>
          </a:bodyPr>
          <a:p>
            <a:pPr marL="1951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Pay-per-use (z.B. AWS S3, AWS ECU, etc.)</a:t>
            </a:r>
            <a:endParaRPr b="0" lang="en-GB" sz="1800" spc="-1" strike="noStrike">
              <a:solidFill>
                <a:srgbClr val="000000"/>
              </a:solidFill>
              <a:latin typeface="Arial"/>
            </a:endParaRPr>
          </a:p>
          <a:p>
            <a:pPr marL="1951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Base fee + Pay-per-use</a:t>
            </a:r>
            <a:endParaRPr b="0" lang="en-GB" sz="1800" spc="-1" strike="noStrike">
              <a:solidFill>
                <a:srgbClr val="000000"/>
              </a:solidFill>
              <a:latin typeface="Arial"/>
            </a:endParaRPr>
          </a:p>
          <a:p>
            <a:pPr marL="1951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Pay-per-user (Dropbox)</a:t>
            </a:r>
            <a:endParaRPr b="0" lang="en-GB" sz="1800" spc="-1" strike="noStrike">
              <a:solidFill>
                <a:srgbClr val="000000"/>
              </a:solidFill>
              <a:latin typeface="Arial"/>
            </a:endParaRPr>
          </a:p>
          <a:p>
            <a:pPr marL="1951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Pay-per-transaction</a:t>
            </a:r>
            <a:endParaRPr b="0" lang="en-GB" sz="1800" spc="-1" strike="noStrike">
              <a:solidFill>
                <a:srgbClr val="000000"/>
              </a:solidFill>
              <a:latin typeface="Arial"/>
            </a:endParaRPr>
          </a:p>
          <a:p>
            <a:pPr marL="1951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Pay-per-bandwidth/troughput</a:t>
            </a: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7" name="CustomShape 1"/>
          <p:cNvSpPr/>
          <p:nvPr/>
        </p:nvSpPr>
        <p:spPr>
          <a:xfrm>
            <a:off x="335520" y="764640"/>
            <a:ext cx="10747800" cy="4986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Cloud Platforms Market Shares</a:t>
            </a:r>
            <a:endParaRPr b="0" lang="en-GB" sz="2400" spc="-1" strike="noStrike">
              <a:solidFill>
                <a:srgbClr val="000000"/>
              </a:solidFill>
              <a:latin typeface="Arial"/>
            </a:endParaRPr>
          </a:p>
        </p:txBody>
      </p:sp>
      <p:sp>
        <p:nvSpPr>
          <p:cNvPr id="308" name="CustomShape 2"/>
          <p:cNvSpPr/>
          <p:nvPr/>
        </p:nvSpPr>
        <p:spPr>
          <a:xfrm>
            <a:off x="263520" y="6411600"/>
            <a:ext cx="10707840" cy="4006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de-DE" sz="900" spc="-1" strike="noStrike">
                <a:solidFill>
                  <a:srgbClr val="a6a6a6"/>
                </a:solidFill>
                <a:latin typeface="Roboto"/>
                <a:ea typeface="Roboto"/>
              </a:rPr>
              <a:t>Image from </a:t>
            </a:r>
            <a:r>
              <a:rPr b="0" lang="de-DE" sz="900" spc="-1" strike="noStrike" u="sng">
                <a:solidFill>
                  <a:srgbClr val="0000ff"/>
                </a:solidFill>
                <a:uFillTx/>
                <a:latin typeface="Roboto"/>
                <a:ea typeface="Roboto"/>
                <a:hlinkClick r:id="rId1"/>
              </a:rPr>
              <a:t>https://www.statista.com/chart/18819/worldwide-market-share-of-leading-cloud-infrastructure-service-providers/</a:t>
            </a:r>
            <a:r>
              <a:rPr b="0" lang="de-DE" sz="900" spc="-1" strike="noStrike">
                <a:solidFill>
                  <a:srgbClr val="a6a6a6"/>
                </a:solidFill>
                <a:latin typeface="Roboto"/>
                <a:ea typeface="Roboto"/>
              </a:rPr>
              <a:t> is licensed under </a:t>
            </a:r>
            <a:endParaRPr b="0" lang="en-GB" sz="900" spc="-1" strike="noStrike">
              <a:solidFill>
                <a:srgbClr val="000000"/>
              </a:solidFill>
              <a:latin typeface="Arial"/>
            </a:endParaRPr>
          </a:p>
          <a:p>
            <a:pPr>
              <a:lnSpc>
                <a:spcPct val="100000"/>
              </a:lnSpc>
            </a:pPr>
            <a:r>
              <a:rPr b="0" lang="de-DE" sz="900" spc="-1" strike="noStrike">
                <a:solidFill>
                  <a:srgbClr val="a6a6a6"/>
                </a:solidFill>
                <a:latin typeface="Roboto"/>
                <a:ea typeface="Roboto"/>
              </a:rPr>
              <a:t>CC BY-ND 3.0 (</a:t>
            </a:r>
            <a:r>
              <a:rPr b="0" lang="de-DE" sz="900" spc="-1" strike="noStrike" u="sng">
                <a:solidFill>
                  <a:srgbClr val="0000ff"/>
                </a:solidFill>
                <a:uFillTx/>
                <a:latin typeface="Roboto"/>
                <a:ea typeface="Roboto"/>
                <a:hlinkClick r:id="rId2"/>
              </a:rPr>
              <a:t>https://creativecommons.org/licenses/by-nd/3.0/</a:t>
            </a:r>
            <a:r>
              <a:rPr b="0" lang="de-DE" sz="900" spc="-1" strike="noStrike">
                <a:solidFill>
                  <a:srgbClr val="a6a6a6"/>
                </a:solidFill>
                <a:latin typeface="Roboto"/>
                <a:ea typeface="Roboto"/>
              </a:rPr>
              <a:t>). </a:t>
            </a:r>
            <a:endParaRPr b="0" lang="en-GB" sz="900" spc="-1" strike="noStrike">
              <a:solidFill>
                <a:srgbClr val="000000"/>
              </a:solidFill>
              <a:latin typeface="Arial"/>
            </a:endParaRPr>
          </a:p>
        </p:txBody>
      </p:sp>
      <p:pic>
        <p:nvPicPr>
          <p:cNvPr id="309" name="" descr=""/>
          <p:cNvPicPr/>
          <p:nvPr/>
        </p:nvPicPr>
        <p:blipFill>
          <a:blip r:embed="rId3"/>
          <a:stretch/>
        </p:blipFill>
        <p:spPr>
          <a:xfrm>
            <a:off x="3429000" y="1371600"/>
            <a:ext cx="4799160" cy="4799160"/>
          </a:xfrm>
          <a:prstGeom prst="rect">
            <a:avLst/>
          </a:prstGeom>
          <a:ln w="0">
            <a:noFill/>
          </a:ln>
        </p:spPr>
      </p:pic>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0" name="CustomShape 1"/>
          <p:cNvSpPr/>
          <p:nvPr/>
        </p:nvSpPr>
        <p:spPr>
          <a:xfrm>
            <a:off x="335520" y="764640"/>
            <a:ext cx="10747800" cy="4986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Cloud Billing Models – AWS Glacier Example</a:t>
            </a:r>
            <a:endParaRPr b="0" lang="en-GB" sz="2400" spc="-1" strike="noStrike">
              <a:solidFill>
                <a:srgbClr val="000000"/>
              </a:solidFill>
              <a:latin typeface="Arial"/>
            </a:endParaRPr>
          </a:p>
        </p:txBody>
      </p:sp>
      <p:sp>
        <p:nvSpPr>
          <p:cNvPr id="311" name="CustomShape 2"/>
          <p:cNvSpPr/>
          <p:nvPr/>
        </p:nvSpPr>
        <p:spPr>
          <a:xfrm>
            <a:off x="263520" y="6411600"/>
            <a:ext cx="725148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de-DE" sz="900" spc="-1" strike="noStrike">
                <a:solidFill>
                  <a:srgbClr val="a6a6a6"/>
                </a:solidFill>
                <a:latin typeface="Roboto"/>
                <a:ea typeface="Roboto"/>
              </a:rPr>
              <a:t>https://aws.amazon.com/glacier/pricing/</a:t>
            </a:r>
            <a:endParaRPr b="0" lang="en-GB" sz="900" spc="-1" strike="noStrike">
              <a:solidFill>
                <a:srgbClr val="000000"/>
              </a:solidFill>
              <a:latin typeface="Arial"/>
            </a:endParaRPr>
          </a:p>
        </p:txBody>
      </p:sp>
      <p:sp>
        <p:nvSpPr>
          <p:cNvPr id="312" name="CustomShape 3"/>
          <p:cNvSpPr/>
          <p:nvPr/>
        </p:nvSpPr>
        <p:spPr>
          <a:xfrm>
            <a:off x="335520" y="1196640"/>
            <a:ext cx="10748520" cy="5036040"/>
          </a:xfrm>
          <a:prstGeom prst="rect">
            <a:avLst/>
          </a:prstGeom>
          <a:noFill/>
          <a:ln w="0">
            <a:noFill/>
          </a:ln>
        </p:spPr>
        <p:style>
          <a:lnRef idx="0"/>
          <a:fillRef idx="0"/>
          <a:effectRef idx="0"/>
          <a:fontRef idx="minor"/>
        </p:style>
        <p:txBody>
          <a:bodyPr lIns="90000" rIns="90000" tIns="45000" bIns="45000" anchor="ctr">
            <a:noAutofit/>
          </a:bodyPr>
          <a:p>
            <a:pPr marL="1951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Storage pricing</a:t>
            </a:r>
            <a:endParaRPr b="0" lang="en-GB" sz="1800" spc="-1" strike="noStrike">
              <a:solidFill>
                <a:srgbClr val="000000"/>
              </a:solidFill>
              <a:latin typeface="Arial"/>
            </a:endParaRPr>
          </a:p>
          <a:p>
            <a:pPr lvl="1" marL="432000" indent="-21528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$0.0045 per GB / Month</a:t>
            </a:r>
            <a:endParaRPr b="0" lang="en-GB" sz="1800" spc="-1" strike="noStrike">
              <a:solidFill>
                <a:srgbClr val="000000"/>
              </a:solidFill>
              <a:latin typeface="Arial"/>
            </a:endParaRPr>
          </a:p>
          <a:p>
            <a:pPr marL="1951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Retrieval pricing</a:t>
            </a: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marL="1951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Retrieval request pricing</a:t>
            </a: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p:txBody>
      </p:sp>
      <p:graphicFrame>
        <p:nvGraphicFramePr>
          <p:cNvPr id="313" name="Table 4"/>
          <p:cNvGraphicFramePr/>
          <p:nvPr/>
        </p:nvGraphicFramePr>
        <p:xfrm>
          <a:off x="645840" y="2852280"/>
          <a:ext cx="3910680" cy="1433520"/>
        </p:xfrm>
        <a:graphic>
          <a:graphicData uri="http://schemas.openxmlformats.org/drawingml/2006/table">
            <a:tbl>
              <a:tblPr/>
              <a:tblGrid>
                <a:gridCol w="1915920"/>
                <a:gridCol w="1995120"/>
              </a:tblGrid>
              <a:tr h="335160">
                <a:tc>
                  <a:txBody>
                    <a:bodyPr lIns="90000" rIns="90000" anchor="t">
                      <a:noAutofit/>
                    </a:bodyPr>
                    <a:p>
                      <a:pPr algn="ctr">
                        <a:lnSpc>
                          <a:spcPct val="100000"/>
                        </a:lnSpc>
                      </a:pPr>
                      <a:r>
                        <a:rPr b="1" lang="en-US" sz="1600" spc="-1" strike="noStrike">
                          <a:solidFill>
                            <a:srgbClr val="000000"/>
                          </a:solidFill>
                          <a:latin typeface="DejaVu Sans"/>
                        </a:rPr>
                        <a:t>Retrieval Time</a:t>
                      </a:r>
                      <a:endParaRPr b="0" lang="en-GB" sz="16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b3b3b3"/>
                    </a:solidFill>
                  </a:tcPr>
                </a:tc>
                <a:tc>
                  <a:txBody>
                    <a:bodyPr lIns="90000" rIns="90000" anchor="t">
                      <a:noAutofit/>
                    </a:bodyPr>
                    <a:p>
                      <a:pPr algn="ctr">
                        <a:lnSpc>
                          <a:spcPct val="100000"/>
                        </a:lnSpc>
                      </a:pPr>
                      <a:r>
                        <a:rPr b="1" lang="en-US" sz="1600" spc="-1" strike="noStrike">
                          <a:solidFill>
                            <a:srgbClr val="000000"/>
                          </a:solidFill>
                          <a:latin typeface="DejaVu Sans"/>
                        </a:rPr>
                        <a:t>Data Retrievals</a:t>
                      </a:r>
                      <a:endParaRPr b="0" lang="en-GB" sz="16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b3b3b3"/>
                    </a:solidFill>
                  </a:tcPr>
                </a:tc>
              </a:tr>
              <a:tr h="366120">
                <a:tc>
                  <a:txBody>
                    <a:bodyPr lIns="90000" rIns="90000" anchor="t">
                      <a:noAutofit/>
                    </a:bodyPr>
                    <a:p>
                      <a:pPr>
                        <a:lnSpc>
                          <a:spcPct val="100000"/>
                        </a:lnSpc>
                      </a:pPr>
                      <a:r>
                        <a:rPr b="0" lang="en-US" sz="1800" spc="-1" strike="noStrike">
                          <a:solidFill>
                            <a:srgbClr val="000000"/>
                          </a:solidFill>
                          <a:latin typeface="DejaVu Sans"/>
                        </a:rPr>
                        <a:t>Expedited</a:t>
                      </a:r>
                      <a:endParaRPr b="0" lang="en-GB" sz="18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nSpc>
                          <a:spcPct val="100000"/>
                        </a:lnSpc>
                      </a:pPr>
                      <a:r>
                        <a:rPr b="0" lang="en-US" sz="1800" spc="-1" strike="noStrike">
                          <a:solidFill>
                            <a:srgbClr val="000000"/>
                          </a:solidFill>
                          <a:latin typeface="DejaVu Sans"/>
                        </a:rPr>
                        <a:t>$0.036 per GB</a:t>
                      </a:r>
                      <a:endParaRPr b="0" lang="en-GB" sz="18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r>
              <a:tr h="366120">
                <a:tc>
                  <a:txBody>
                    <a:bodyPr lIns="90000" rIns="90000" anchor="t">
                      <a:noAutofit/>
                    </a:bodyPr>
                    <a:p>
                      <a:pPr>
                        <a:lnSpc>
                          <a:spcPct val="100000"/>
                        </a:lnSpc>
                      </a:pPr>
                      <a:r>
                        <a:rPr b="0" lang="en-US" sz="1800" spc="-1" strike="noStrike">
                          <a:solidFill>
                            <a:srgbClr val="000000"/>
                          </a:solidFill>
                          <a:latin typeface="DejaVu Sans"/>
                        </a:rPr>
                        <a:t>Standard</a:t>
                      </a:r>
                      <a:endParaRPr b="0" lang="en-GB" sz="18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a:lnSpc>
                          <a:spcPct val="100000"/>
                        </a:lnSpc>
                      </a:pPr>
                      <a:r>
                        <a:rPr b="0" lang="en-US" sz="1800" spc="-1" strike="noStrike">
                          <a:solidFill>
                            <a:srgbClr val="000000"/>
                          </a:solidFill>
                          <a:latin typeface="DejaVu Sans"/>
                        </a:rPr>
                        <a:t>$0.012 per GB</a:t>
                      </a:r>
                      <a:endParaRPr b="0" lang="en-GB" sz="18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r>
              <a:tr h="366120">
                <a:tc>
                  <a:txBody>
                    <a:bodyPr lIns="90000" rIns="90000" anchor="t">
                      <a:noAutofit/>
                    </a:bodyPr>
                    <a:p>
                      <a:pPr>
                        <a:lnSpc>
                          <a:spcPct val="100000"/>
                        </a:lnSpc>
                      </a:pPr>
                      <a:r>
                        <a:rPr b="0" lang="en-US" sz="1800" spc="-1" strike="noStrike">
                          <a:solidFill>
                            <a:srgbClr val="000000"/>
                          </a:solidFill>
                          <a:latin typeface="DejaVu Sans"/>
                        </a:rPr>
                        <a:t>Bulk</a:t>
                      </a:r>
                      <a:endParaRPr b="0" lang="en-GB" sz="18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nSpc>
                          <a:spcPct val="100000"/>
                        </a:lnSpc>
                      </a:pPr>
                      <a:r>
                        <a:rPr b="0" lang="en-US" sz="1800" spc="-1" strike="noStrike">
                          <a:solidFill>
                            <a:srgbClr val="000000"/>
                          </a:solidFill>
                          <a:latin typeface="DejaVu Sans"/>
                        </a:rPr>
                        <a:t>$0.003 per GB</a:t>
                      </a:r>
                      <a:endParaRPr b="0" lang="en-GB" sz="18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r>
            </a:tbl>
          </a:graphicData>
        </a:graphic>
      </p:graphicFrame>
      <p:graphicFrame>
        <p:nvGraphicFramePr>
          <p:cNvPr id="314" name="Table 5"/>
          <p:cNvGraphicFramePr/>
          <p:nvPr/>
        </p:nvGraphicFramePr>
        <p:xfrm>
          <a:off x="646200" y="4778640"/>
          <a:ext cx="5710320" cy="1433520"/>
        </p:xfrm>
        <a:graphic>
          <a:graphicData uri="http://schemas.openxmlformats.org/drawingml/2006/table">
            <a:tbl>
              <a:tblPr/>
              <a:tblGrid>
                <a:gridCol w="1910520"/>
                <a:gridCol w="3800160"/>
              </a:tblGrid>
              <a:tr h="335160">
                <a:tc>
                  <a:txBody>
                    <a:bodyPr lIns="90000" rIns="90000" anchor="t">
                      <a:noAutofit/>
                    </a:bodyPr>
                    <a:p>
                      <a:pPr algn="ctr">
                        <a:lnSpc>
                          <a:spcPct val="100000"/>
                        </a:lnSpc>
                      </a:pPr>
                      <a:r>
                        <a:rPr b="1" lang="en-US" sz="1600" spc="-1" strike="noStrike">
                          <a:solidFill>
                            <a:srgbClr val="000000"/>
                          </a:solidFill>
                          <a:latin typeface="DejaVu Sans"/>
                        </a:rPr>
                        <a:t>Retrieval Time</a:t>
                      </a:r>
                      <a:endParaRPr b="0" lang="en-GB" sz="16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b3b3b3"/>
                    </a:solidFill>
                  </a:tcPr>
                </a:tc>
                <a:tc>
                  <a:txBody>
                    <a:bodyPr lIns="90000" rIns="90000" anchor="t">
                      <a:noAutofit/>
                    </a:bodyPr>
                    <a:p>
                      <a:pPr>
                        <a:lnSpc>
                          <a:spcPct val="100000"/>
                        </a:lnSpc>
                      </a:pPr>
                      <a:r>
                        <a:rPr b="1" lang="en-US" sz="1600" spc="-1" strike="noStrike">
                          <a:solidFill>
                            <a:srgbClr val="000000"/>
                          </a:solidFill>
                          <a:latin typeface="DejaVu Sans"/>
                        </a:rPr>
                        <a:t>Retrieval Requests</a:t>
                      </a:r>
                      <a:endParaRPr b="0" lang="en-GB" sz="16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b3b3b3"/>
                    </a:solidFill>
                  </a:tcPr>
                </a:tc>
              </a:tr>
              <a:tr h="366120">
                <a:tc>
                  <a:txBody>
                    <a:bodyPr lIns="90000" rIns="90000" anchor="t">
                      <a:noAutofit/>
                    </a:bodyPr>
                    <a:p>
                      <a:pPr>
                        <a:lnSpc>
                          <a:spcPct val="100000"/>
                        </a:lnSpc>
                      </a:pPr>
                      <a:r>
                        <a:rPr b="0" lang="en-US" sz="1800" spc="-1" strike="noStrike">
                          <a:solidFill>
                            <a:srgbClr val="000000"/>
                          </a:solidFill>
                          <a:latin typeface="DejaVu Sans"/>
                        </a:rPr>
                        <a:t>Expedited</a:t>
                      </a:r>
                      <a:endParaRPr b="0" lang="en-GB" sz="18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nSpc>
                          <a:spcPct val="100000"/>
                        </a:lnSpc>
                      </a:pPr>
                      <a:r>
                        <a:rPr b="0" lang="en-US" sz="1800" spc="-1" strike="noStrike">
                          <a:solidFill>
                            <a:srgbClr val="000000"/>
                          </a:solidFill>
                          <a:latin typeface="DejaVu Sans"/>
                        </a:rPr>
                        <a:t>$12.00 per 1,000 requests</a:t>
                      </a:r>
                      <a:endParaRPr b="0" lang="en-GB" sz="18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r>
              <a:tr h="366120">
                <a:tc>
                  <a:txBody>
                    <a:bodyPr lIns="90000" rIns="90000" anchor="t">
                      <a:noAutofit/>
                    </a:bodyPr>
                    <a:p>
                      <a:pPr>
                        <a:lnSpc>
                          <a:spcPct val="100000"/>
                        </a:lnSpc>
                      </a:pPr>
                      <a:r>
                        <a:rPr b="0" lang="en-US" sz="1800" spc="-1" strike="noStrike">
                          <a:solidFill>
                            <a:srgbClr val="000000"/>
                          </a:solidFill>
                          <a:latin typeface="DejaVu Sans"/>
                        </a:rPr>
                        <a:t>Standard</a:t>
                      </a:r>
                      <a:endParaRPr b="0" lang="en-GB" sz="18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a:lnSpc>
                          <a:spcPct val="100000"/>
                        </a:lnSpc>
                      </a:pPr>
                      <a:r>
                        <a:rPr b="0" lang="en-US" sz="1800" spc="-1" strike="noStrike">
                          <a:solidFill>
                            <a:srgbClr val="000000"/>
                          </a:solidFill>
                          <a:latin typeface="DejaVu Sans"/>
                        </a:rPr>
                        <a:t>$0.036 per 1,000 requests</a:t>
                      </a:r>
                      <a:endParaRPr b="0" lang="en-GB" sz="18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r>
              <a:tr h="366120">
                <a:tc>
                  <a:txBody>
                    <a:bodyPr lIns="90000" rIns="90000" anchor="t">
                      <a:noAutofit/>
                    </a:bodyPr>
                    <a:p>
                      <a:pPr>
                        <a:lnSpc>
                          <a:spcPct val="100000"/>
                        </a:lnSpc>
                      </a:pPr>
                      <a:r>
                        <a:rPr b="0" lang="en-US" sz="1800" spc="-1" strike="noStrike">
                          <a:solidFill>
                            <a:srgbClr val="000000"/>
                          </a:solidFill>
                          <a:latin typeface="DejaVu Sans"/>
                        </a:rPr>
                        <a:t>Bulk</a:t>
                      </a:r>
                      <a:endParaRPr b="0" lang="en-GB" sz="18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nSpc>
                          <a:spcPct val="100000"/>
                        </a:lnSpc>
                      </a:pPr>
                      <a:r>
                        <a:rPr b="0" lang="en-US" sz="1800" spc="-1" strike="noStrike">
                          <a:solidFill>
                            <a:srgbClr val="000000"/>
                          </a:solidFill>
                          <a:latin typeface="DejaVu Sans"/>
                        </a:rPr>
                        <a:t>$0.03 per 1,000 requests</a:t>
                      </a:r>
                      <a:endParaRPr b="0" lang="en-GB" sz="18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r>
            </a:tbl>
          </a:graphicData>
        </a:graphic>
      </p:graphicFrame>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5" name="CustomShape 1"/>
          <p:cNvSpPr/>
          <p:nvPr/>
        </p:nvSpPr>
        <p:spPr>
          <a:xfrm>
            <a:off x="335520" y="764640"/>
            <a:ext cx="10747800" cy="4986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Cloud Billing Models – AWS Calculator</a:t>
            </a:r>
            <a:endParaRPr b="0" lang="en-GB" sz="2400" spc="-1" strike="noStrike">
              <a:solidFill>
                <a:srgbClr val="000000"/>
              </a:solidFill>
              <a:latin typeface="Arial"/>
            </a:endParaRPr>
          </a:p>
        </p:txBody>
      </p:sp>
      <p:sp>
        <p:nvSpPr>
          <p:cNvPr id="316" name="CustomShape 2"/>
          <p:cNvSpPr/>
          <p:nvPr/>
        </p:nvSpPr>
        <p:spPr>
          <a:xfrm>
            <a:off x="263520" y="6411600"/>
            <a:ext cx="725148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de-DE" sz="900" spc="-1" strike="noStrike">
                <a:solidFill>
                  <a:srgbClr val="a6a6a6"/>
                </a:solidFill>
                <a:latin typeface="Roboto"/>
                <a:ea typeface="Roboto"/>
              </a:rPr>
              <a:t>Image recreated based on https://calculator.aws/#/addService</a:t>
            </a:r>
            <a:endParaRPr b="0" lang="en-GB" sz="900" spc="-1" strike="noStrike">
              <a:solidFill>
                <a:srgbClr val="000000"/>
              </a:solidFill>
              <a:latin typeface="Arial"/>
            </a:endParaRPr>
          </a:p>
        </p:txBody>
      </p:sp>
      <p:pic>
        <p:nvPicPr>
          <p:cNvPr id="317" name="" descr=""/>
          <p:cNvPicPr/>
          <p:nvPr/>
        </p:nvPicPr>
        <p:blipFill>
          <a:blip r:embed="rId1"/>
          <a:stretch/>
        </p:blipFill>
        <p:spPr>
          <a:xfrm>
            <a:off x="914400" y="1828800"/>
            <a:ext cx="9599400" cy="3974040"/>
          </a:xfrm>
          <a:prstGeom prst="rect">
            <a:avLst/>
          </a:prstGeom>
          <a:ln w="0">
            <a:noFill/>
          </a:ln>
        </p:spPr>
      </p:pic>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8" name="CustomShape 1"/>
          <p:cNvSpPr/>
          <p:nvPr/>
        </p:nvSpPr>
        <p:spPr>
          <a:xfrm>
            <a:off x="335520" y="764640"/>
            <a:ext cx="10747800" cy="4986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Public, Hybrid and Private Clouds</a:t>
            </a:r>
            <a:endParaRPr b="0" lang="en-GB" sz="2400" spc="-1" strike="noStrike">
              <a:solidFill>
                <a:srgbClr val="000000"/>
              </a:solidFill>
              <a:latin typeface="Arial"/>
            </a:endParaRPr>
          </a:p>
        </p:txBody>
      </p:sp>
      <p:sp>
        <p:nvSpPr>
          <p:cNvPr id="319" name="CustomShape 2"/>
          <p:cNvSpPr/>
          <p:nvPr/>
        </p:nvSpPr>
        <p:spPr>
          <a:xfrm>
            <a:off x="263520" y="6411600"/>
            <a:ext cx="1047888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de-DE" sz="900" spc="-1" strike="noStrike">
                <a:solidFill>
                  <a:srgbClr val="a6a6a6"/>
                </a:solidFill>
                <a:latin typeface="Roboto"/>
                <a:ea typeface="Roboto"/>
              </a:rPr>
              <a:t>Table reacreated from Pal, Debranjan, Sourav Chakraborty, and Amitava Nag. "Cloud Computing: A Paradigm Shift in IT Infrastructure“, 2015.</a:t>
            </a:r>
            <a:endParaRPr b="0" lang="en-GB" sz="900" spc="-1" strike="noStrike">
              <a:solidFill>
                <a:srgbClr val="000000"/>
              </a:solidFill>
              <a:latin typeface="Arial"/>
            </a:endParaRPr>
          </a:p>
        </p:txBody>
      </p:sp>
      <p:graphicFrame>
        <p:nvGraphicFramePr>
          <p:cNvPr id="320" name="Table 3"/>
          <p:cNvGraphicFramePr/>
          <p:nvPr/>
        </p:nvGraphicFramePr>
        <p:xfrm>
          <a:off x="348480" y="1311840"/>
          <a:ext cx="10623960" cy="4298400"/>
        </p:xfrm>
        <a:graphic>
          <a:graphicData uri="http://schemas.openxmlformats.org/drawingml/2006/table">
            <a:tbl>
              <a:tblPr/>
              <a:tblGrid>
                <a:gridCol w="1446480"/>
                <a:gridCol w="1764360"/>
                <a:gridCol w="2586960"/>
                <a:gridCol w="2486520"/>
                <a:gridCol w="2340000"/>
              </a:tblGrid>
              <a:tr h="487800">
                <a:tc>
                  <a:txBody>
                    <a:bodyPr lIns="90000" rIns="90000" anchor="t">
                      <a:noAutofit/>
                    </a:bodyPr>
                    <a:p>
                      <a:pPr algn="ctr">
                        <a:lnSpc>
                          <a:spcPct val="100000"/>
                        </a:lnSpc>
                      </a:pPr>
                      <a:r>
                        <a:rPr b="1" lang="en-US" sz="1300" spc="-1" strike="noStrike">
                          <a:solidFill>
                            <a:srgbClr val="000000"/>
                          </a:solidFill>
                          <a:latin typeface="DejaVu Sans"/>
                        </a:rPr>
                        <a:t>Parameters/Type</a:t>
                      </a:r>
                      <a:endParaRPr b="0" lang="en-GB" sz="13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b3b3b3"/>
                    </a:solidFill>
                  </a:tcPr>
                </a:tc>
                <a:tc>
                  <a:txBody>
                    <a:bodyPr lIns="90000" rIns="90000" anchor="t">
                      <a:noAutofit/>
                    </a:bodyPr>
                    <a:p>
                      <a:pPr algn="ctr">
                        <a:lnSpc>
                          <a:spcPct val="100000"/>
                        </a:lnSpc>
                      </a:pPr>
                      <a:r>
                        <a:rPr b="1" lang="en-US" sz="1300" spc="-1" strike="noStrike">
                          <a:solidFill>
                            <a:srgbClr val="000000"/>
                          </a:solidFill>
                          <a:latin typeface="DejaVu Sans"/>
                        </a:rPr>
                        <a:t>Public cloud</a:t>
                      </a:r>
                      <a:endParaRPr b="0" lang="en-GB" sz="13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b3b3b3"/>
                    </a:solidFill>
                  </a:tcPr>
                </a:tc>
                <a:tc>
                  <a:txBody>
                    <a:bodyPr lIns="90000" rIns="90000" anchor="t">
                      <a:noAutofit/>
                    </a:bodyPr>
                    <a:p>
                      <a:pPr algn="ctr">
                        <a:lnSpc>
                          <a:spcPct val="100000"/>
                        </a:lnSpc>
                      </a:pPr>
                      <a:r>
                        <a:rPr b="1" lang="en-US" sz="1300" spc="-1" strike="noStrike">
                          <a:solidFill>
                            <a:srgbClr val="000000"/>
                          </a:solidFill>
                          <a:latin typeface="DejaVu Sans"/>
                        </a:rPr>
                        <a:t>Private cloud</a:t>
                      </a:r>
                      <a:endParaRPr b="0" lang="en-GB" sz="13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b3b3b3"/>
                    </a:solidFill>
                  </a:tcPr>
                </a:tc>
                <a:tc>
                  <a:txBody>
                    <a:bodyPr lIns="90000" rIns="90000" anchor="t">
                      <a:noAutofit/>
                    </a:bodyPr>
                    <a:p>
                      <a:pPr algn="ctr">
                        <a:lnSpc>
                          <a:spcPct val="100000"/>
                        </a:lnSpc>
                      </a:pPr>
                      <a:r>
                        <a:rPr b="1" lang="en-US" sz="1300" spc="-1" strike="noStrike">
                          <a:solidFill>
                            <a:srgbClr val="000000"/>
                          </a:solidFill>
                          <a:latin typeface="DejaVu Sans"/>
                        </a:rPr>
                        <a:t>Hybrid cloud</a:t>
                      </a:r>
                      <a:endParaRPr b="0" lang="en-GB" sz="13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b3b3b3"/>
                    </a:solidFill>
                  </a:tcPr>
                </a:tc>
                <a:tc>
                  <a:txBody>
                    <a:bodyPr lIns="90000" rIns="90000" anchor="t">
                      <a:noAutofit/>
                    </a:bodyPr>
                    <a:p>
                      <a:pPr algn="ctr">
                        <a:lnSpc>
                          <a:spcPct val="100000"/>
                        </a:lnSpc>
                      </a:pPr>
                      <a:r>
                        <a:rPr b="1" lang="en-US" sz="1300" spc="-1" strike="noStrike">
                          <a:solidFill>
                            <a:srgbClr val="000000"/>
                          </a:solidFill>
                          <a:latin typeface="DejaVu Sans"/>
                        </a:rPr>
                        <a:t>Community cloud</a:t>
                      </a:r>
                      <a:endParaRPr b="0" lang="en-GB" sz="13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b3b3b3"/>
                    </a:solidFill>
                  </a:tcPr>
                </a:tc>
              </a:tr>
              <a:tr h="1477800">
                <a:tc>
                  <a:txBody>
                    <a:bodyPr lIns="90000" rIns="90000" anchor="t">
                      <a:noAutofit/>
                    </a:bodyPr>
                    <a:p>
                      <a:pPr algn="ctr">
                        <a:lnSpc>
                          <a:spcPct val="100000"/>
                        </a:lnSpc>
                      </a:pPr>
                      <a:r>
                        <a:rPr b="1" lang="en-US" sz="1200" spc="-1" strike="noStrike">
                          <a:solidFill>
                            <a:srgbClr val="000000"/>
                          </a:solidFill>
                          <a:latin typeface="DejaVu Sans"/>
                        </a:rPr>
                        <a:t>Description</a:t>
                      </a:r>
                      <a:endParaRPr b="0" lang="en-GB" sz="12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nSpc>
                          <a:spcPct val="100000"/>
                        </a:lnSpc>
                      </a:pPr>
                      <a:r>
                        <a:rPr b="0" lang="en-US" sz="1300" spc="-1" strike="noStrike">
                          <a:solidFill>
                            <a:srgbClr val="000000"/>
                          </a:solidFill>
                          <a:latin typeface="DejaVu Sans"/>
                        </a:rPr>
                        <a:t>Services are available for public users</a:t>
                      </a:r>
                      <a:endParaRPr b="0" lang="en-GB" sz="13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nSpc>
                          <a:spcPct val="100000"/>
                        </a:lnSpc>
                      </a:pPr>
                      <a:r>
                        <a:rPr b="0" lang="en-US" sz="1300" spc="-1" strike="noStrike">
                          <a:solidFill>
                            <a:srgbClr val="000000"/>
                          </a:solidFill>
                          <a:latin typeface="DejaVu Sans"/>
                        </a:rPr>
                        <a:t>Built up with existing private infrastructure. This type of cloud has some authentic users who can dynamically provision the resources</a:t>
                      </a:r>
                      <a:endParaRPr b="0" lang="en-GB" sz="13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nSpc>
                          <a:spcPct val="100000"/>
                        </a:lnSpc>
                      </a:pPr>
                      <a:r>
                        <a:rPr b="0" lang="en-US" sz="1300" spc="-1" strike="noStrike">
                          <a:solidFill>
                            <a:srgbClr val="000000"/>
                          </a:solidFill>
                          <a:latin typeface="DejaVu Sans"/>
                        </a:rPr>
                        <a:t>A heterogeneous distrubited system, resulting from a private cloud, which incorporates different types of services and resources from public clouds</a:t>
                      </a:r>
                      <a:endParaRPr b="0" lang="en-GB" sz="13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nSpc>
                          <a:spcPct val="100000"/>
                        </a:lnSpc>
                      </a:pPr>
                      <a:r>
                        <a:rPr b="0" lang="en-US" sz="1300" spc="-1" strike="noStrike">
                          <a:solidFill>
                            <a:srgbClr val="000000"/>
                          </a:solidFill>
                          <a:latin typeface="DejaVu Sans"/>
                        </a:rPr>
                        <a:t>Different types of cloud are integrated together to meet a common or particular need for some organizations</a:t>
                      </a:r>
                      <a:endParaRPr b="0" lang="en-GB" sz="13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r>
              <a:tr h="289800">
                <a:tc>
                  <a:txBody>
                    <a:bodyPr lIns="90000" rIns="90000" anchor="t">
                      <a:noAutofit/>
                    </a:bodyPr>
                    <a:p>
                      <a:pPr algn="ctr">
                        <a:lnSpc>
                          <a:spcPct val="100000"/>
                        </a:lnSpc>
                      </a:pPr>
                      <a:r>
                        <a:rPr b="1" lang="en-US" sz="1200" spc="-1" strike="noStrike">
                          <a:solidFill>
                            <a:srgbClr val="000000"/>
                          </a:solidFill>
                          <a:latin typeface="DejaVu Sans"/>
                        </a:rPr>
                        <a:t>Scalability</a:t>
                      </a:r>
                      <a:endParaRPr b="0" lang="en-GB" sz="12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a:lnSpc>
                          <a:spcPct val="100000"/>
                        </a:lnSpc>
                      </a:pPr>
                      <a:r>
                        <a:rPr b="0" lang="en-US" sz="1300" spc="-1" strike="noStrike">
                          <a:solidFill>
                            <a:srgbClr val="000000"/>
                          </a:solidFill>
                          <a:latin typeface="DejaVu Sans"/>
                        </a:rPr>
                        <a:t>Very High</a:t>
                      </a:r>
                      <a:endParaRPr b="0" lang="en-GB" sz="13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a:lnSpc>
                          <a:spcPct val="100000"/>
                        </a:lnSpc>
                      </a:pPr>
                      <a:r>
                        <a:rPr b="0" lang="en-US" sz="1300" spc="-1" strike="noStrike">
                          <a:solidFill>
                            <a:srgbClr val="000000"/>
                          </a:solidFill>
                          <a:latin typeface="DejaVu Sans"/>
                        </a:rPr>
                        <a:t>Limited</a:t>
                      </a:r>
                      <a:endParaRPr b="0" lang="en-GB" sz="13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a:lnSpc>
                          <a:spcPct val="100000"/>
                        </a:lnSpc>
                      </a:pPr>
                      <a:r>
                        <a:rPr b="0" lang="en-US" sz="1300" spc="-1" strike="noStrike">
                          <a:solidFill>
                            <a:srgbClr val="000000"/>
                          </a:solidFill>
                          <a:latin typeface="DejaVu Sans"/>
                        </a:rPr>
                        <a:t>Very High</a:t>
                      </a:r>
                      <a:endParaRPr b="0" lang="en-GB" sz="13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a:lnSpc>
                          <a:spcPct val="100000"/>
                        </a:lnSpc>
                      </a:pPr>
                      <a:r>
                        <a:rPr b="0" lang="en-US" sz="1300" spc="-1" strike="noStrike">
                          <a:solidFill>
                            <a:srgbClr val="000000"/>
                          </a:solidFill>
                          <a:latin typeface="DejaVu Sans"/>
                        </a:rPr>
                        <a:t>Limited</a:t>
                      </a:r>
                      <a:endParaRPr b="0" lang="en-GB" sz="13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r>
              <a:tr h="289800">
                <a:tc>
                  <a:txBody>
                    <a:bodyPr lIns="90000" rIns="90000" anchor="t">
                      <a:noAutofit/>
                    </a:bodyPr>
                    <a:p>
                      <a:pPr algn="ctr">
                        <a:lnSpc>
                          <a:spcPct val="100000"/>
                        </a:lnSpc>
                      </a:pPr>
                      <a:r>
                        <a:rPr b="1" lang="en-US" sz="1200" spc="-1" strike="noStrike">
                          <a:solidFill>
                            <a:srgbClr val="000000"/>
                          </a:solidFill>
                          <a:latin typeface="DejaVu Sans"/>
                        </a:rPr>
                        <a:t>Reliability</a:t>
                      </a:r>
                      <a:endParaRPr b="0" lang="en-GB" sz="12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nSpc>
                          <a:spcPct val="100000"/>
                        </a:lnSpc>
                      </a:pPr>
                      <a:r>
                        <a:rPr b="0" lang="en-US" sz="1300" spc="-1" strike="noStrike">
                          <a:solidFill>
                            <a:srgbClr val="000000"/>
                          </a:solidFill>
                          <a:latin typeface="DejaVu Sans"/>
                        </a:rPr>
                        <a:t>Moderate</a:t>
                      </a:r>
                      <a:endParaRPr b="0" lang="en-GB" sz="13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nSpc>
                          <a:spcPct val="100000"/>
                        </a:lnSpc>
                      </a:pPr>
                      <a:r>
                        <a:rPr b="0" lang="en-US" sz="1300" spc="-1" strike="noStrike">
                          <a:solidFill>
                            <a:srgbClr val="000000"/>
                          </a:solidFill>
                          <a:latin typeface="DejaVu Sans"/>
                        </a:rPr>
                        <a:t>Very High</a:t>
                      </a:r>
                      <a:endParaRPr b="0" lang="en-GB" sz="13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nSpc>
                          <a:spcPct val="100000"/>
                        </a:lnSpc>
                      </a:pPr>
                      <a:r>
                        <a:rPr b="0" lang="en-US" sz="1300" spc="-1" strike="noStrike">
                          <a:solidFill>
                            <a:srgbClr val="000000"/>
                          </a:solidFill>
                          <a:latin typeface="DejaVu Sans"/>
                        </a:rPr>
                        <a:t>Medium to High</a:t>
                      </a:r>
                      <a:endParaRPr b="0" lang="en-GB" sz="13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nSpc>
                          <a:spcPct val="100000"/>
                        </a:lnSpc>
                      </a:pPr>
                      <a:r>
                        <a:rPr b="0" lang="en-US" sz="1300" spc="-1" strike="noStrike">
                          <a:solidFill>
                            <a:srgbClr val="000000"/>
                          </a:solidFill>
                          <a:latin typeface="DejaVu Sans"/>
                        </a:rPr>
                        <a:t>Very High</a:t>
                      </a:r>
                      <a:endParaRPr b="0" lang="en-GB" sz="13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r>
              <a:tr h="685800">
                <a:tc>
                  <a:txBody>
                    <a:bodyPr lIns="90000" rIns="90000" anchor="t">
                      <a:noAutofit/>
                    </a:bodyPr>
                    <a:p>
                      <a:pPr algn="ctr">
                        <a:lnSpc>
                          <a:spcPct val="100000"/>
                        </a:lnSpc>
                      </a:pPr>
                      <a:r>
                        <a:rPr b="1" lang="en-US" sz="1200" spc="-1" strike="noStrike">
                          <a:solidFill>
                            <a:srgbClr val="000000"/>
                          </a:solidFill>
                          <a:latin typeface="DejaVu Sans"/>
                        </a:rPr>
                        <a:t>Security</a:t>
                      </a:r>
                      <a:endParaRPr b="0" lang="en-GB" sz="12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a:lnSpc>
                          <a:spcPct val="100000"/>
                        </a:lnSpc>
                      </a:pPr>
                      <a:r>
                        <a:rPr b="0" lang="en-US" sz="1300" spc="-1" strike="noStrike">
                          <a:solidFill>
                            <a:srgbClr val="000000"/>
                          </a:solidFill>
                          <a:latin typeface="DejaVu Sans"/>
                        </a:rPr>
                        <a:t>Totally depends on the service provider</a:t>
                      </a:r>
                      <a:endParaRPr b="0" lang="en-GB" sz="13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a:lnSpc>
                          <a:spcPct val="100000"/>
                        </a:lnSpc>
                      </a:pPr>
                      <a:r>
                        <a:rPr b="0" lang="en-US" sz="1300" spc="-1" strike="noStrike">
                          <a:solidFill>
                            <a:srgbClr val="000000"/>
                          </a:solidFill>
                          <a:latin typeface="DejaVu Sans"/>
                        </a:rPr>
                        <a:t>High class security</a:t>
                      </a:r>
                      <a:endParaRPr b="0" lang="en-GB" sz="13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a:lnSpc>
                          <a:spcPct val="100000"/>
                        </a:lnSpc>
                      </a:pPr>
                      <a:r>
                        <a:rPr b="0" lang="en-US" sz="1300" spc="-1" strike="noStrike">
                          <a:solidFill>
                            <a:srgbClr val="000000"/>
                          </a:solidFill>
                          <a:latin typeface="DejaVu Sans"/>
                        </a:rPr>
                        <a:t>Secure</a:t>
                      </a:r>
                      <a:endParaRPr b="0" lang="en-GB" sz="13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a:lnSpc>
                          <a:spcPct val="100000"/>
                        </a:lnSpc>
                      </a:pPr>
                      <a:r>
                        <a:rPr b="0" lang="en-US" sz="1300" spc="-1" strike="noStrike">
                          <a:solidFill>
                            <a:srgbClr val="000000"/>
                          </a:solidFill>
                          <a:latin typeface="DejaVu Sans"/>
                        </a:rPr>
                        <a:t>Secure</a:t>
                      </a:r>
                      <a:endParaRPr b="0" lang="en-GB" sz="13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r>
              <a:tr h="289800">
                <a:tc>
                  <a:txBody>
                    <a:bodyPr lIns="90000" rIns="90000" anchor="t">
                      <a:noAutofit/>
                    </a:bodyPr>
                    <a:p>
                      <a:pPr algn="ctr">
                        <a:lnSpc>
                          <a:spcPct val="100000"/>
                        </a:lnSpc>
                      </a:pPr>
                      <a:r>
                        <a:rPr b="1" lang="en-US" sz="1200" spc="-1" strike="noStrike">
                          <a:solidFill>
                            <a:srgbClr val="000000"/>
                          </a:solidFill>
                          <a:latin typeface="DejaVu Sans"/>
                        </a:rPr>
                        <a:t>Performance</a:t>
                      </a:r>
                      <a:endParaRPr b="0" lang="en-GB" sz="12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nSpc>
                          <a:spcPct val="100000"/>
                        </a:lnSpc>
                      </a:pPr>
                      <a:r>
                        <a:rPr b="0" lang="en-US" sz="1300" spc="-1" strike="noStrike">
                          <a:solidFill>
                            <a:srgbClr val="000000"/>
                          </a:solidFill>
                          <a:latin typeface="DejaVu Sans"/>
                        </a:rPr>
                        <a:t>Low to medium</a:t>
                      </a:r>
                      <a:endParaRPr b="0" lang="en-GB" sz="13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nSpc>
                          <a:spcPct val="100000"/>
                        </a:lnSpc>
                      </a:pPr>
                      <a:r>
                        <a:rPr b="0" lang="en-US" sz="1300" spc="-1" strike="noStrike">
                          <a:solidFill>
                            <a:srgbClr val="000000"/>
                          </a:solidFill>
                          <a:latin typeface="DejaVu Sans"/>
                        </a:rPr>
                        <a:t>Good</a:t>
                      </a:r>
                      <a:endParaRPr b="0" lang="en-GB" sz="13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nSpc>
                          <a:spcPct val="100000"/>
                        </a:lnSpc>
                      </a:pPr>
                      <a:r>
                        <a:rPr b="0" lang="en-US" sz="1300" spc="-1" strike="noStrike">
                          <a:solidFill>
                            <a:srgbClr val="000000"/>
                          </a:solidFill>
                          <a:latin typeface="DejaVu Sans"/>
                        </a:rPr>
                        <a:t>Good</a:t>
                      </a:r>
                      <a:endParaRPr b="0" lang="en-GB" sz="13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nSpc>
                          <a:spcPct val="100000"/>
                        </a:lnSpc>
                      </a:pPr>
                      <a:r>
                        <a:rPr b="0" lang="en-US" sz="1300" spc="-1" strike="noStrike">
                          <a:solidFill>
                            <a:srgbClr val="000000"/>
                          </a:solidFill>
                          <a:latin typeface="DejaVu Sans"/>
                        </a:rPr>
                        <a:t>Very Good</a:t>
                      </a:r>
                      <a:endParaRPr b="0" lang="en-GB" sz="13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r>
              <a:tr h="289800">
                <a:tc>
                  <a:txBody>
                    <a:bodyPr lIns="90000" rIns="90000" anchor="t">
                      <a:noAutofit/>
                    </a:bodyPr>
                    <a:p>
                      <a:pPr algn="ctr">
                        <a:lnSpc>
                          <a:spcPct val="100000"/>
                        </a:lnSpc>
                      </a:pPr>
                      <a:r>
                        <a:rPr b="1" lang="en-US" sz="1200" spc="-1" strike="noStrike">
                          <a:solidFill>
                            <a:srgbClr val="000000"/>
                          </a:solidFill>
                          <a:latin typeface="DejaVu Sans"/>
                        </a:rPr>
                        <a:t>Cost</a:t>
                      </a:r>
                      <a:endParaRPr b="0" lang="en-GB" sz="12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a:lnSpc>
                          <a:spcPct val="100000"/>
                        </a:lnSpc>
                      </a:pPr>
                      <a:r>
                        <a:rPr b="0" lang="en-US" sz="1300" spc="-1" strike="noStrike">
                          <a:solidFill>
                            <a:srgbClr val="000000"/>
                          </a:solidFill>
                          <a:latin typeface="DejaVu Sans"/>
                        </a:rPr>
                        <a:t>Cheaper</a:t>
                      </a:r>
                      <a:endParaRPr b="0" lang="en-GB" sz="13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a:lnSpc>
                          <a:spcPct val="100000"/>
                        </a:lnSpc>
                      </a:pPr>
                      <a:r>
                        <a:rPr b="0" lang="en-US" sz="1300" spc="-1" strike="noStrike">
                          <a:solidFill>
                            <a:srgbClr val="000000"/>
                          </a:solidFill>
                          <a:latin typeface="DejaVu Sans"/>
                        </a:rPr>
                        <a:t>High Cost</a:t>
                      </a:r>
                      <a:endParaRPr b="0" lang="en-GB" sz="13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a:lnSpc>
                          <a:spcPct val="100000"/>
                        </a:lnSpc>
                      </a:pPr>
                      <a:r>
                        <a:rPr b="0" lang="en-US" sz="1300" spc="-1" strike="noStrike">
                          <a:solidFill>
                            <a:srgbClr val="000000"/>
                          </a:solidFill>
                          <a:latin typeface="DejaVu Sans"/>
                        </a:rPr>
                        <a:t>Costly</a:t>
                      </a:r>
                      <a:endParaRPr b="0" lang="en-GB" sz="13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a:lnSpc>
                          <a:spcPct val="100000"/>
                        </a:lnSpc>
                      </a:pPr>
                      <a:r>
                        <a:rPr b="0" lang="en-US" sz="1300" spc="-1" strike="noStrike">
                          <a:solidFill>
                            <a:srgbClr val="000000"/>
                          </a:solidFill>
                          <a:latin typeface="DejaVu Sans"/>
                        </a:rPr>
                        <a:t>Costly</a:t>
                      </a:r>
                      <a:endParaRPr b="0" lang="en-GB" sz="13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r>
              <a:tr h="487800">
                <a:tc>
                  <a:txBody>
                    <a:bodyPr lIns="90000" rIns="90000" anchor="t">
                      <a:noAutofit/>
                    </a:bodyPr>
                    <a:p>
                      <a:pPr algn="ctr">
                        <a:lnSpc>
                          <a:spcPct val="100000"/>
                        </a:lnSpc>
                      </a:pPr>
                      <a:r>
                        <a:rPr b="1" lang="en-US" sz="1200" spc="-1" strike="noStrike">
                          <a:solidFill>
                            <a:srgbClr val="000000"/>
                          </a:solidFill>
                          <a:latin typeface="DejaVu Sans"/>
                        </a:rPr>
                        <a:t>Examples</a:t>
                      </a:r>
                      <a:endParaRPr b="0" lang="en-GB" sz="12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nSpc>
                          <a:spcPct val="100000"/>
                        </a:lnSpc>
                      </a:pPr>
                      <a:r>
                        <a:rPr b="0" lang="en-US" sz="1300" spc="-1" strike="noStrike">
                          <a:solidFill>
                            <a:srgbClr val="000000"/>
                          </a:solidFill>
                          <a:latin typeface="DejaVu Sans"/>
                        </a:rPr>
                        <a:t>Amazon EC2, Google AppEngine</a:t>
                      </a:r>
                      <a:endParaRPr b="0" lang="en-GB" sz="13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nSpc>
                          <a:spcPct val="100000"/>
                        </a:lnSpc>
                      </a:pPr>
                      <a:r>
                        <a:rPr b="0" lang="en-US" sz="1300" spc="-1" strike="noStrike">
                          <a:solidFill>
                            <a:srgbClr val="000000"/>
                          </a:solidFill>
                          <a:latin typeface="DejaVu Sans"/>
                        </a:rPr>
                        <a:t>VMWare, Microsoft KVM, Xen</a:t>
                      </a:r>
                      <a:endParaRPr b="0" lang="en-GB" sz="13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nSpc>
                          <a:spcPct val="100000"/>
                        </a:lnSpc>
                      </a:pPr>
                      <a:r>
                        <a:rPr b="0" lang="en-US" sz="1300" spc="-1" strike="noStrike">
                          <a:solidFill>
                            <a:srgbClr val="000000"/>
                          </a:solidFill>
                          <a:latin typeface="DejaVu Sans"/>
                        </a:rPr>
                        <a:t>IBM, HP, VMWare vCloud, Eucalyptus</a:t>
                      </a:r>
                      <a:endParaRPr b="0" lang="en-GB" sz="13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nSpc>
                          <a:spcPct val="100000"/>
                        </a:lnSpc>
                      </a:pPr>
                      <a:r>
                        <a:rPr b="0" lang="en-US" sz="1300" spc="-1" strike="noStrike">
                          <a:solidFill>
                            <a:srgbClr val="000000"/>
                          </a:solidFill>
                          <a:latin typeface="DejaVu Sans"/>
                        </a:rPr>
                        <a:t>SolaS Community Cloud, VMWare</a:t>
                      </a:r>
                      <a:endParaRPr b="0" lang="en-GB" sz="13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r>
            </a:tbl>
          </a:graphicData>
        </a:graphic>
      </p:graphicFrame>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1" name="CustomShape 1"/>
          <p:cNvSpPr/>
          <p:nvPr/>
        </p:nvSpPr>
        <p:spPr>
          <a:xfrm>
            <a:off x="335520" y="764640"/>
            <a:ext cx="10747800" cy="4986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Public, Hybrid and Private Clouds</a:t>
            </a:r>
            <a:endParaRPr b="0" lang="en-GB" sz="2400" spc="-1" strike="noStrike">
              <a:solidFill>
                <a:srgbClr val="000000"/>
              </a:solidFill>
              <a:latin typeface="Arial"/>
            </a:endParaRPr>
          </a:p>
        </p:txBody>
      </p:sp>
      <p:sp>
        <p:nvSpPr>
          <p:cNvPr id="322" name="CustomShape 2"/>
          <p:cNvSpPr/>
          <p:nvPr/>
        </p:nvSpPr>
        <p:spPr>
          <a:xfrm>
            <a:off x="263520" y="6411600"/>
            <a:ext cx="1047888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de-DE" sz="900" spc="-1" strike="noStrike">
                <a:solidFill>
                  <a:srgbClr val="a6a6a6"/>
                </a:solidFill>
                <a:latin typeface="Roboto"/>
                <a:ea typeface="Roboto"/>
              </a:rPr>
              <a:t>Table reacreated from Pal, Debranjan, Sourav Chakraborty, and Amitava Nag. "Cloud Computing: A Paradigm Shift in IT Infrastructure“, 2015.</a:t>
            </a:r>
            <a:endParaRPr b="0" lang="en-GB" sz="900" spc="-1" strike="noStrike">
              <a:solidFill>
                <a:srgbClr val="000000"/>
              </a:solidFill>
              <a:latin typeface="Arial"/>
            </a:endParaRPr>
          </a:p>
        </p:txBody>
      </p:sp>
      <p:graphicFrame>
        <p:nvGraphicFramePr>
          <p:cNvPr id="323" name="Table 3"/>
          <p:cNvGraphicFramePr/>
          <p:nvPr/>
        </p:nvGraphicFramePr>
        <p:xfrm>
          <a:off x="348480" y="1311840"/>
          <a:ext cx="10623960" cy="4298400"/>
        </p:xfrm>
        <a:graphic>
          <a:graphicData uri="http://schemas.openxmlformats.org/drawingml/2006/table">
            <a:tbl>
              <a:tblPr/>
              <a:tblGrid>
                <a:gridCol w="1446480"/>
                <a:gridCol w="1764360"/>
                <a:gridCol w="2586960"/>
                <a:gridCol w="2486520"/>
                <a:gridCol w="2340000"/>
              </a:tblGrid>
              <a:tr h="487800">
                <a:tc>
                  <a:txBody>
                    <a:bodyPr lIns="90000" rIns="90000" anchor="t">
                      <a:noAutofit/>
                    </a:bodyPr>
                    <a:p>
                      <a:pPr algn="ctr">
                        <a:lnSpc>
                          <a:spcPct val="100000"/>
                        </a:lnSpc>
                      </a:pPr>
                      <a:r>
                        <a:rPr b="1" lang="en-US" sz="1300" spc="-1" strike="noStrike">
                          <a:solidFill>
                            <a:srgbClr val="000000"/>
                          </a:solidFill>
                          <a:latin typeface="DejaVu Sans"/>
                        </a:rPr>
                        <a:t>Parameters/Type</a:t>
                      </a:r>
                      <a:endParaRPr b="0" lang="en-GB" sz="13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b3b3b3"/>
                    </a:solidFill>
                  </a:tcPr>
                </a:tc>
                <a:tc>
                  <a:txBody>
                    <a:bodyPr lIns="90000" rIns="90000" anchor="t">
                      <a:noAutofit/>
                    </a:bodyPr>
                    <a:p>
                      <a:pPr algn="ctr">
                        <a:lnSpc>
                          <a:spcPct val="100000"/>
                        </a:lnSpc>
                      </a:pPr>
                      <a:r>
                        <a:rPr b="1" lang="en-US" sz="1300" spc="-1" strike="noStrike">
                          <a:solidFill>
                            <a:srgbClr val="000000"/>
                          </a:solidFill>
                          <a:latin typeface="DejaVu Sans"/>
                        </a:rPr>
                        <a:t>Public cloud</a:t>
                      </a:r>
                      <a:endParaRPr b="0" lang="en-GB" sz="13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b3b3b3"/>
                    </a:solidFill>
                  </a:tcPr>
                </a:tc>
                <a:tc>
                  <a:txBody>
                    <a:bodyPr lIns="90000" rIns="90000" anchor="t">
                      <a:noAutofit/>
                    </a:bodyPr>
                    <a:p>
                      <a:pPr algn="ctr">
                        <a:lnSpc>
                          <a:spcPct val="100000"/>
                        </a:lnSpc>
                      </a:pPr>
                      <a:r>
                        <a:rPr b="1" lang="en-US" sz="1300" spc="-1" strike="noStrike">
                          <a:solidFill>
                            <a:srgbClr val="000000"/>
                          </a:solidFill>
                          <a:latin typeface="DejaVu Sans"/>
                        </a:rPr>
                        <a:t>Private cloud</a:t>
                      </a:r>
                      <a:endParaRPr b="0" lang="en-GB" sz="13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b3b3b3"/>
                    </a:solidFill>
                  </a:tcPr>
                </a:tc>
                <a:tc>
                  <a:txBody>
                    <a:bodyPr lIns="90000" rIns="90000" anchor="t">
                      <a:noAutofit/>
                    </a:bodyPr>
                    <a:p>
                      <a:pPr algn="ctr">
                        <a:lnSpc>
                          <a:spcPct val="100000"/>
                        </a:lnSpc>
                      </a:pPr>
                      <a:r>
                        <a:rPr b="1" lang="en-US" sz="1300" spc="-1" strike="noStrike">
                          <a:solidFill>
                            <a:srgbClr val="000000"/>
                          </a:solidFill>
                          <a:latin typeface="DejaVu Sans"/>
                        </a:rPr>
                        <a:t>Hybrid cloud</a:t>
                      </a:r>
                      <a:endParaRPr b="0" lang="en-GB" sz="13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b3b3b3"/>
                    </a:solidFill>
                  </a:tcPr>
                </a:tc>
                <a:tc>
                  <a:txBody>
                    <a:bodyPr lIns="90000" rIns="90000" anchor="t">
                      <a:noAutofit/>
                    </a:bodyPr>
                    <a:p>
                      <a:pPr algn="ctr">
                        <a:lnSpc>
                          <a:spcPct val="100000"/>
                        </a:lnSpc>
                      </a:pPr>
                      <a:r>
                        <a:rPr b="1" lang="en-US" sz="1300" spc="-1" strike="noStrike">
                          <a:solidFill>
                            <a:srgbClr val="000000"/>
                          </a:solidFill>
                          <a:latin typeface="DejaVu Sans"/>
                        </a:rPr>
                        <a:t>Community cloud</a:t>
                      </a:r>
                      <a:endParaRPr b="0" lang="en-GB" sz="13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b3b3b3"/>
                    </a:solidFill>
                  </a:tcPr>
                </a:tc>
              </a:tr>
              <a:tr h="1477800">
                <a:tc>
                  <a:txBody>
                    <a:bodyPr lIns="90000" rIns="90000" anchor="t">
                      <a:noAutofit/>
                    </a:bodyPr>
                    <a:p>
                      <a:pPr algn="ctr">
                        <a:lnSpc>
                          <a:spcPct val="100000"/>
                        </a:lnSpc>
                      </a:pPr>
                      <a:r>
                        <a:rPr b="1" lang="en-US" sz="1200" spc="-1" strike="noStrike">
                          <a:solidFill>
                            <a:srgbClr val="000000"/>
                          </a:solidFill>
                          <a:latin typeface="DejaVu Sans"/>
                        </a:rPr>
                        <a:t>Description</a:t>
                      </a:r>
                      <a:endParaRPr b="0" lang="en-GB" sz="12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nSpc>
                          <a:spcPct val="100000"/>
                        </a:lnSpc>
                      </a:pPr>
                      <a:r>
                        <a:rPr b="0" lang="en-US" sz="1300" spc="-1" strike="noStrike">
                          <a:solidFill>
                            <a:srgbClr val="000000"/>
                          </a:solidFill>
                          <a:latin typeface="DejaVu Sans"/>
                        </a:rPr>
                        <a:t>Services are available for public users</a:t>
                      </a:r>
                      <a:endParaRPr b="0" lang="en-GB" sz="13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nSpc>
                          <a:spcPct val="100000"/>
                        </a:lnSpc>
                      </a:pPr>
                      <a:r>
                        <a:rPr b="0" lang="en-US" sz="1300" spc="-1" strike="noStrike">
                          <a:solidFill>
                            <a:srgbClr val="000000"/>
                          </a:solidFill>
                          <a:latin typeface="DejaVu Sans"/>
                        </a:rPr>
                        <a:t>Built up with existing private infrastructure. This type of cloud has some authentic users who can dynamically provision the resources</a:t>
                      </a:r>
                      <a:endParaRPr b="0" lang="en-GB" sz="13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nSpc>
                          <a:spcPct val="100000"/>
                        </a:lnSpc>
                      </a:pPr>
                      <a:r>
                        <a:rPr b="0" lang="en-US" sz="1300" spc="-1" strike="noStrike">
                          <a:solidFill>
                            <a:srgbClr val="000000"/>
                          </a:solidFill>
                          <a:latin typeface="DejaVu Sans"/>
                        </a:rPr>
                        <a:t>A heterogeneous distrubited system, resulting from a private cloud, which incorporates different types of services and resources from public clouds</a:t>
                      </a:r>
                      <a:endParaRPr b="0" lang="en-GB" sz="13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nSpc>
                          <a:spcPct val="100000"/>
                        </a:lnSpc>
                      </a:pPr>
                      <a:r>
                        <a:rPr b="0" lang="en-US" sz="1300" spc="-1" strike="noStrike">
                          <a:solidFill>
                            <a:srgbClr val="000000"/>
                          </a:solidFill>
                          <a:latin typeface="DejaVu Sans"/>
                        </a:rPr>
                        <a:t>Different types of cloud are integrated together to meet a common or particular need for some organizations</a:t>
                      </a:r>
                      <a:endParaRPr b="0" lang="en-GB" sz="13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r>
              <a:tr h="289800">
                <a:tc>
                  <a:txBody>
                    <a:bodyPr lIns="90000" rIns="90000" anchor="t">
                      <a:noAutofit/>
                    </a:bodyPr>
                    <a:p>
                      <a:pPr algn="ctr">
                        <a:lnSpc>
                          <a:spcPct val="100000"/>
                        </a:lnSpc>
                      </a:pPr>
                      <a:r>
                        <a:rPr b="1" lang="en-US" sz="1200" spc="-1" strike="noStrike">
                          <a:solidFill>
                            <a:srgbClr val="000000"/>
                          </a:solidFill>
                          <a:latin typeface="DejaVu Sans"/>
                        </a:rPr>
                        <a:t>Scalability</a:t>
                      </a:r>
                      <a:endParaRPr b="0" lang="en-GB" sz="12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a:lnSpc>
                          <a:spcPct val="100000"/>
                        </a:lnSpc>
                      </a:pPr>
                      <a:r>
                        <a:rPr b="0" lang="en-US" sz="1300" spc="-1" strike="noStrike">
                          <a:solidFill>
                            <a:srgbClr val="000000"/>
                          </a:solidFill>
                          <a:latin typeface="DejaVu Sans"/>
                        </a:rPr>
                        <a:t>Very High</a:t>
                      </a:r>
                      <a:endParaRPr b="0" lang="en-GB" sz="13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a:lnSpc>
                          <a:spcPct val="100000"/>
                        </a:lnSpc>
                      </a:pPr>
                      <a:r>
                        <a:rPr b="0" lang="en-US" sz="1300" spc="-1" strike="noStrike">
                          <a:solidFill>
                            <a:srgbClr val="000000"/>
                          </a:solidFill>
                          <a:latin typeface="DejaVu Sans"/>
                        </a:rPr>
                        <a:t>Limited</a:t>
                      </a:r>
                      <a:endParaRPr b="0" lang="en-GB" sz="13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a:lnSpc>
                          <a:spcPct val="100000"/>
                        </a:lnSpc>
                      </a:pPr>
                      <a:r>
                        <a:rPr b="0" lang="en-US" sz="1300" spc="-1" strike="noStrike">
                          <a:solidFill>
                            <a:srgbClr val="000000"/>
                          </a:solidFill>
                          <a:latin typeface="DejaVu Sans"/>
                        </a:rPr>
                        <a:t>Very High</a:t>
                      </a:r>
                      <a:endParaRPr b="0" lang="en-GB" sz="13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a:lnSpc>
                          <a:spcPct val="100000"/>
                        </a:lnSpc>
                      </a:pPr>
                      <a:r>
                        <a:rPr b="0" lang="en-US" sz="1300" spc="-1" strike="noStrike">
                          <a:solidFill>
                            <a:srgbClr val="000000"/>
                          </a:solidFill>
                          <a:latin typeface="DejaVu Sans"/>
                        </a:rPr>
                        <a:t>Limited</a:t>
                      </a:r>
                      <a:endParaRPr b="0" lang="en-GB" sz="13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r>
              <a:tr h="289800">
                <a:tc>
                  <a:txBody>
                    <a:bodyPr lIns="90000" rIns="90000" anchor="t">
                      <a:noAutofit/>
                    </a:bodyPr>
                    <a:p>
                      <a:pPr algn="ctr">
                        <a:lnSpc>
                          <a:spcPct val="100000"/>
                        </a:lnSpc>
                      </a:pPr>
                      <a:r>
                        <a:rPr b="1" lang="en-US" sz="1200" spc="-1" strike="noStrike">
                          <a:solidFill>
                            <a:srgbClr val="000000"/>
                          </a:solidFill>
                          <a:latin typeface="DejaVu Sans"/>
                        </a:rPr>
                        <a:t>Reliability</a:t>
                      </a:r>
                      <a:endParaRPr b="0" lang="en-GB" sz="12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nSpc>
                          <a:spcPct val="100000"/>
                        </a:lnSpc>
                      </a:pPr>
                      <a:r>
                        <a:rPr b="0" lang="en-US" sz="1300" spc="-1" strike="noStrike">
                          <a:solidFill>
                            <a:srgbClr val="000000"/>
                          </a:solidFill>
                          <a:latin typeface="DejaVu Sans"/>
                        </a:rPr>
                        <a:t>Moderate</a:t>
                      </a:r>
                      <a:endParaRPr b="0" lang="en-GB" sz="13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nSpc>
                          <a:spcPct val="100000"/>
                        </a:lnSpc>
                      </a:pPr>
                      <a:r>
                        <a:rPr b="0" lang="en-US" sz="1300" spc="-1" strike="noStrike">
                          <a:solidFill>
                            <a:srgbClr val="000000"/>
                          </a:solidFill>
                          <a:latin typeface="DejaVu Sans"/>
                        </a:rPr>
                        <a:t>Very High</a:t>
                      </a:r>
                      <a:endParaRPr b="0" lang="en-GB" sz="13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nSpc>
                          <a:spcPct val="100000"/>
                        </a:lnSpc>
                      </a:pPr>
                      <a:r>
                        <a:rPr b="0" lang="en-US" sz="1300" spc="-1" strike="noStrike">
                          <a:solidFill>
                            <a:srgbClr val="000000"/>
                          </a:solidFill>
                          <a:latin typeface="DejaVu Sans"/>
                        </a:rPr>
                        <a:t>Medium to High</a:t>
                      </a:r>
                      <a:endParaRPr b="0" lang="en-GB" sz="13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nSpc>
                          <a:spcPct val="100000"/>
                        </a:lnSpc>
                      </a:pPr>
                      <a:r>
                        <a:rPr b="0" lang="en-US" sz="1300" spc="-1" strike="noStrike">
                          <a:solidFill>
                            <a:srgbClr val="000000"/>
                          </a:solidFill>
                          <a:latin typeface="DejaVu Sans"/>
                        </a:rPr>
                        <a:t>Very High</a:t>
                      </a:r>
                      <a:endParaRPr b="0" lang="en-GB" sz="13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r>
              <a:tr h="685800">
                <a:tc>
                  <a:txBody>
                    <a:bodyPr lIns="90000" rIns="90000" anchor="t">
                      <a:noAutofit/>
                    </a:bodyPr>
                    <a:p>
                      <a:pPr algn="ctr">
                        <a:lnSpc>
                          <a:spcPct val="100000"/>
                        </a:lnSpc>
                      </a:pPr>
                      <a:r>
                        <a:rPr b="1" lang="en-US" sz="1200" spc="-1" strike="noStrike">
                          <a:solidFill>
                            <a:srgbClr val="000000"/>
                          </a:solidFill>
                          <a:latin typeface="DejaVu Sans"/>
                        </a:rPr>
                        <a:t>Security</a:t>
                      </a:r>
                      <a:endParaRPr b="0" lang="en-GB" sz="12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a:lnSpc>
                          <a:spcPct val="100000"/>
                        </a:lnSpc>
                      </a:pPr>
                      <a:r>
                        <a:rPr b="0" lang="en-US" sz="1300" spc="-1" strike="noStrike">
                          <a:solidFill>
                            <a:srgbClr val="000000"/>
                          </a:solidFill>
                          <a:latin typeface="DejaVu Sans"/>
                        </a:rPr>
                        <a:t>Totally depends on the service provider</a:t>
                      </a:r>
                      <a:endParaRPr b="0" lang="en-GB" sz="13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a:lnSpc>
                          <a:spcPct val="100000"/>
                        </a:lnSpc>
                      </a:pPr>
                      <a:r>
                        <a:rPr b="0" lang="en-US" sz="1300" spc="-1" strike="noStrike">
                          <a:solidFill>
                            <a:srgbClr val="000000"/>
                          </a:solidFill>
                          <a:latin typeface="DejaVu Sans"/>
                        </a:rPr>
                        <a:t>High class security</a:t>
                      </a:r>
                      <a:endParaRPr b="0" lang="en-GB" sz="13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a:lnSpc>
                          <a:spcPct val="100000"/>
                        </a:lnSpc>
                      </a:pPr>
                      <a:r>
                        <a:rPr b="0" lang="en-US" sz="1300" spc="-1" strike="noStrike">
                          <a:solidFill>
                            <a:srgbClr val="000000"/>
                          </a:solidFill>
                          <a:latin typeface="DejaVu Sans"/>
                        </a:rPr>
                        <a:t>Secure</a:t>
                      </a:r>
                      <a:endParaRPr b="0" lang="en-GB" sz="13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a:lnSpc>
                          <a:spcPct val="100000"/>
                        </a:lnSpc>
                      </a:pPr>
                      <a:r>
                        <a:rPr b="0" lang="en-US" sz="1300" spc="-1" strike="noStrike">
                          <a:solidFill>
                            <a:srgbClr val="000000"/>
                          </a:solidFill>
                          <a:latin typeface="DejaVu Sans"/>
                        </a:rPr>
                        <a:t>Secure</a:t>
                      </a:r>
                      <a:endParaRPr b="0" lang="en-GB" sz="13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r>
              <a:tr h="289800">
                <a:tc>
                  <a:txBody>
                    <a:bodyPr lIns="90000" rIns="90000" anchor="t">
                      <a:noAutofit/>
                    </a:bodyPr>
                    <a:p>
                      <a:pPr algn="ctr">
                        <a:lnSpc>
                          <a:spcPct val="100000"/>
                        </a:lnSpc>
                      </a:pPr>
                      <a:r>
                        <a:rPr b="1" lang="en-US" sz="1200" spc="-1" strike="noStrike">
                          <a:solidFill>
                            <a:srgbClr val="000000"/>
                          </a:solidFill>
                          <a:latin typeface="DejaVu Sans"/>
                        </a:rPr>
                        <a:t>Performance</a:t>
                      </a:r>
                      <a:endParaRPr b="0" lang="en-GB" sz="12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nSpc>
                          <a:spcPct val="100000"/>
                        </a:lnSpc>
                      </a:pPr>
                      <a:r>
                        <a:rPr b="0" lang="en-US" sz="1300" spc="-1" strike="noStrike">
                          <a:solidFill>
                            <a:srgbClr val="000000"/>
                          </a:solidFill>
                          <a:latin typeface="DejaVu Sans"/>
                        </a:rPr>
                        <a:t>Low to medium</a:t>
                      </a:r>
                      <a:endParaRPr b="0" lang="en-GB" sz="13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nSpc>
                          <a:spcPct val="100000"/>
                        </a:lnSpc>
                      </a:pPr>
                      <a:r>
                        <a:rPr b="0" lang="en-US" sz="1300" spc="-1" strike="noStrike">
                          <a:solidFill>
                            <a:srgbClr val="000000"/>
                          </a:solidFill>
                          <a:latin typeface="DejaVu Sans"/>
                        </a:rPr>
                        <a:t>Good</a:t>
                      </a:r>
                      <a:endParaRPr b="0" lang="en-GB" sz="13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nSpc>
                          <a:spcPct val="100000"/>
                        </a:lnSpc>
                      </a:pPr>
                      <a:r>
                        <a:rPr b="0" lang="en-US" sz="1300" spc="-1" strike="noStrike">
                          <a:solidFill>
                            <a:srgbClr val="000000"/>
                          </a:solidFill>
                          <a:latin typeface="DejaVu Sans"/>
                        </a:rPr>
                        <a:t>Good</a:t>
                      </a:r>
                      <a:endParaRPr b="0" lang="en-GB" sz="13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nSpc>
                          <a:spcPct val="100000"/>
                        </a:lnSpc>
                      </a:pPr>
                      <a:r>
                        <a:rPr b="0" lang="en-US" sz="1300" spc="-1" strike="noStrike">
                          <a:solidFill>
                            <a:srgbClr val="000000"/>
                          </a:solidFill>
                          <a:latin typeface="DejaVu Sans"/>
                        </a:rPr>
                        <a:t>Very Good</a:t>
                      </a:r>
                      <a:endParaRPr b="0" lang="en-GB" sz="13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r>
              <a:tr h="289800">
                <a:tc>
                  <a:txBody>
                    <a:bodyPr lIns="90000" rIns="90000" anchor="t">
                      <a:noAutofit/>
                    </a:bodyPr>
                    <a:p>
                      <a:pPr algn="ctr">
                        <a:lnSpc>
                          <a:spcPct val="100000"/>
                        </a:lnSpc>
                      </a:pPr>
                      <a:r>
                        <a:rPr b="1" lang="en-US" sz="1200" spc="-1" strike="noStrike">
                          <a:solidFill>
                            <a:srgbClr val="000000"/>
                          </a:solidFill>
                          <a:latin typeface="DejaVu Sans"/>
                        </a:rPr>
                        <a:t>Cost</a:t>
                      </a:r>
                      <a:endParaRPr b="0" lang="en-GB" sz="12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a:lnSpc>
                          <a:spcPct val="100000"/>
                        </a:lnSpc>
                      </a:pPr>
                      <a:r>
                        <a:rPr b="0" lang="en-US" sz="1300" spc="-1" strike="noStrike">
                          <a:solidFill>
                            <a:srgbClr val="000000"/>
                          </a:solidFill>
                          <a:latin typeface="DejaVu Sans"/>
                        </a:rPr>
                        <a:t>Cheaper</a:t>
                      </a:r>
                      <a:endParaRPr b="0" lang="en-GB" sz="13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a:lnSpc>
                          <a:spcPct val="100000"/>
                        </a:lnSpc>
                      </a:pPr>
                      <a:r>
                        <a:rPr b="0" lang="en-US" sz="1300" spc="-1" strike="noStrike">
                          <a:solidFill>
                            <a:srgbClr val="000000"/>
                          </a:solidFill>
                          <a:latin typeface="DejaVu Sans"/>
                        </a:rPr>
                        <a:t>High Cost</a:t>
                      </a:r>
                      <a:endParaRPr b="0" lang="en-GB" sz="13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a:lnSpc>
                          <a:spcPct val="100000"/>
                        </a:lnSpc>
                      </a:pPr>
                      <a:r>
                        <a:rPr b="0" lang="en-US" sz="1300" spc="-1" strike="noStrike">
                          <a:solidFill>
                            <a:srgbClr val="000000"/>
                          </a:solidFill>
                          <a:latin typeface="DejaVu Sans"/>
                        </a:rPr>
                        <a:t>Costly</a:t>
                      </a:r>
                      <a:endParaRPr b="0" lang="en-GB" sz="13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a:lnSpc>
                          <a:spcPct val="100000"/>
                        </a:lnSpc>
                      </a:pPr>
                      <a:r>
                        <a:rPr b="0" lang="en-US" sz="1300" spc="-1" strike="noStrike">
                          <a:solidFill>
                            <a:srgbClr val="000000"/>
                          </a:solidFill>
                          <a:latin typeface="DejaVu Sans"/>
                        </a:rPr>
                        <a:t>Costly</a:t>
                      </a:r>
                      <a:endParaRPr b="0" lang="en-GB" sz="13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r>
              <a:tr h="487800">
                <a:tc>
                  <a:txBody>
                    <a:bodyPr lIns="90000" rIns="90000" anchor="t">
                      <a:noAutofit/>
                    </a:bodyPr>
                    <a:p>
                      <a:pPr algn="ctr">
                        <a:lnSpc>
                          <a:spcPct val="100000"/>
                        </a:lnSpc>
                      </a:pPr>
                      <a:r>
                        <a:rPr b="1" lang="en-US" sz="1200" spc="-1" strike="noStrike">
                          <a:solidFill>
                            <a:srgbClr val="000000"/>
                          </a:solidFill>
                          <a:latin typeface="DejaVu Sans"/>
                        </a:rPr>
                        <a:t>Examples</a:t>
                      </a:r>
                      <a:endParaRPr b="0" lang="en-GB" sz="12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nSpc>
                          <a:spcPct val="100000"/>
                        </a:lnSpc>
                      </a:pPr>
                      <a:r>
                        <a:rPr b="0" lang="en-US" sz="1300" spc="-1" strike="noStrike">
                          <a:solidFill>
                            <a:srgbClr val="000000"/>
                          </a:solidFill>
                          <a:latin typeface="DejaVu Sans"/>
                        </a:rPr>
                        <a:t>Amazon EC2, Google AppEngine</a:t>
                      </a:r>
                      <a:endParaRPr b="0" lang="en-GB" sz="13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nSpc>
                          <a:spcPct val="100000"/>
                        </a:lnSpc>
                      </a:pPr>
                      <a:r>
                        <a:rPr b="0" lang="en-US" sz="1300" spc="-1" strike="noStrike">
                          <a:solidFill>
                            <a:srgbClr val="000000"/>
                          </a:solidFill>
                          <a:latin typeface="DejaVu Sans"/>
                        </a:rPr>
                        <a:t>VMWare, Microsoft KVM, Xen</a:t>
                      </a:r>
                      <a:endParaRPr b="0" lang="en-GB" sz="13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nSpc>
                          <a:spcPct val="100000"/>
                        </a:lnSpc>
                      </a:pPr>
                      <a:r>
                        <a:rPr b="0" lang="en-US" sz="1300" spc="-1" strike="noStrike">
                          <a:solidFill>
                            <a:srgbClr val="000000"/>
                          </a:solidFill>
                          <a:latin typeface="DejaVu Sans"/>
                        </a:rPr>
                        <a:t>IBM, HP, VMWare vCloud, Eucalyptus</a:t>
                      </a:r>
                      <a:endParaRPr b="0" lang="en-GB" sz="13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nSpc>
                          <a:spcPct val="100000"/>
                        </a:lnSpc>
                      </a:pPr>
                      <a:r>
                        <a:rPr b="0" lang="en-US" sz="1300" spc="-1" strike="noStrike">
                          <a:solidFill>
                            <a:srgbClr val="000000"/>
                          </a:solidFill>
                          <a:latin typeface="DejaVu Sans"/>
                        </a:rPr>
                        <a:t>SolaS Community Cloud, VMWare</a:t>
                      </a:r>
                      <a:endParaRPr b="0" lang="en-GB" sz="13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r>
            </a:tbl>
          </a:graphicData>
        </a:graphic>
      </p:graphicFrame>
      <p:sp>
        <p:nvSpPr>
          <p:cNvPr id="324" name="CustomShape 4"/>
          <p:cNvSpPr/>
          <p:nvPr/>
        </p:nvSpPr>
        <p:spPr>
          <a:xfrm>
            <a:off x="228600" y="3665880"/>
            <a:ext cx="10971000" cy="2342880"/>
          </a:xfrm>
          <a:prstGeom prst="bracePair">
            <a:avLst>
              <a:gd name="adj" fmla="val 8333"/>
            </a:avLst>
          </a:prstGeom>
          <a:noFill/>
          <a:ln w="19080">
            <a:solidFill>
              <a:srgbClr val="ff0000"/>
            </a:solidFill>
          </a:ln>
        </p:spPr>
        <p:style>
          <a:lnRef idx="1">
            <a:schemeClr val="accent1"/>
          </a:lnRef>
          <a:fillRef idx="0">
            <a:schemeClr val="accent1"/>
          </a:fillRef>
          <a:effectRef idx="0">
            <a:schemeClr val="accent1"/>
          </a:effectRef>
          <a:fontRef idx="minor"/>
        </p:style>
        <p:txBody>
          <a:bodyPr lIns="90000" rIns="90000" tIns="45000" bIns="45000" anchor="t">
            <a:noAutofit/>
          </a:bodyPr>
          <a:p>
            <a:endParaRPr b="0" lang="en-GB" sz="1800" spc="-1" strike="noStrike">
              <a:solidFill>
                <a:srgbClr val="000000"/>
              </a:solidFill>
              <a:latin typeface="Arial"/>
            </a:endParaRPr>
          </a:p>
        </p:txBody>
      </p:sp>
      <p:sp>
        <p:nvSpPr>
          <p:cNvPr id="325" name="CustomShape 5"/>
          <p:cNvSpPr/>
          <p:nvPr/>
        </p:nvSpPr>
        <p:spPr>
          <a:xfrm>
            <a:off x="-41040" y="4640040"/>
            <a:ext cx="648720" cy="4248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1" lang="de-DE" sz="2200" spc="-1" strike="noStrike">
                <a:solidFill>
                  <a:srgbClr val="ff0000"/>
                </a:solidFill>
                <a:latin typeface="Arial"/>
                <a:ea typeface="DejaVu Sans"/>
              </a:rPr>
              <a:t>?</a:t>
            </a:r>
            <a:endParaRPr b="0" lang="en-GB" sz="2200" spc="-1" strike="noStrike">
              <a:solidFill>
                <a:srgbClr val="000000"/>
              </a:solidFill>
              <a:latin typeface="Arial"/>
            </a:endParaRPr>
          </a:p>
        </p:txBody>
      </p:sp>
      <p:sp>
        <p:nvSpPr>
          <p:cNvPr id="326" name="CustomShape 6"/>
          <p:cNvSpPr/>
          <p:nvPr/>
        </p:nvSpPr>
        <p:spPr>
          <a:xfrm>
            <a:off x="11118960" y="4640040"/>
            <a:ext cx="648720" cy="4248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1" lang="de-DE" sz="2200" spc="-1" strike="noStrike">
                <a:solidFill>
                  <a:srgbClr val="ff0000"/>
                </a:solidFill>
                <a:latin typeface="Arial"/>
                <a:ea typeface="DejaVu Sans"/>
              </a:rPr>
              <a:t>?</a:t>
            </a:r>
            <a:endParaRPr b="0" lang="en-GB"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7" name="CustomShape 1"/>
          <p:cNvSpPr/>
          <p:nvPr/>
        </p:nvSpPr>
        <p:spPr>
          <a:xfrm>
            <a:off x="335520" y="764640"/>
            <a:ext cx="10748520" cy="4993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Cloud – </a:t>
            </a:r>
            <a:r>
              <a:rPr b="1" lang="en-US" sz="2400" spc="-1" strike="noStrike">
                <a:solidFill>
                  <a:srgbClr val="000000"/>
                </a:solidFill>
                <a:latin typeface="DejaVu Sans"/>
                <a:ea typeface="DejaVu Sans"/>
              </a:rPr>
              <a:t>Data Protection and Privacy</a:t>
            </a:r>
            <a:endParaRPr b="0" lang="en-GB" sz="2400" spc="-1" strike="noStrike">
              <a:solidFill>
                <a:srgbClr val="000000"/>
              </a:solidFill>
              <a:latin typeface="Arial"/>
            </a:endParaRPr>
          </a:p>
        </p:txBody>
      </p:sp>
      <p:sp>
        <p:nvSpPr>
          <p:cNvPr id="328" name="CustomShape 2"/>
          <p:cNvSpPr/>
          <p:nvPr/>
        </p:nvSpPr>
        <p:spPr>
          <a:xfrm>
            <a:off x="335520" y="1268640"/>
            <a:ext cx="10748520" cy="5036040"/>
          </a:xfrm>
          <a:prstGeom prst="rect">
            <a:avLst/>
          </a:prstGeom>
          <a:noFill/>
          <a:ln w="0">
            <a:noFill/>
          </a:ln>
        </p:spPr>
        <p:style>
          <a:lnRef idx="0"/>
          <a:fillRef idx="0"/>
          <a:effectRef idx="0"/>
          <a:fontRef idx="minor"/>
        </p:style>
        <p:txBody>
          <a:bodyPr lIns="90000" rIns="90000" tIns="45000" bIns="45000" anchor="t">
            <a:noAutofit/>
          </a:bodyPr>
          <a:p>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9" name="CustomShape 1"/>
          <p:cNvSpPr/>
          <p:nvPr/>
        </p:nvSpPr>
        <p:spPr>
          <a:xfrm>
            <a:off x="335520" y="764640"/>
            <a:ext cx="10748520" cy="4993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Cloud – </a:t>
            </a:r>
            <a:r>
              <a:rPr b="1" lang="en-US" sz="2400" spc="-1" strike="noStrike">
                <a:solidFill>
                  <a:srgbClr val="000000"/>
                </a:solidFill>
                <a:latin typeface="DejaVu Sans"/>
                <a:ea typeface="DejaVu Sans"/>
              </a:rPr>
              <a:t>Data Protection and Privacy</a:t>
            </a:r>
            <a:endParaRPr b="0" lang="en-GB" sz="2400" spc="-1" strike="noStrike">
              <a:solidFill>
                <a:srgbClr val="000000"/>
              </a:solidFill>
              <a:latin typeface="Arial"/>
            </a:endParaRPr>
          </a:p>
        </p:txBody>
      </p:sp>
      <p:sp>
        <p:nvSpPr>
          <p:cNvPr id="330" name="CustomShape 2"/>
          <p:cNvSpPr/>
          <p:nvPr/>
        </p:nvSpPr>
        <p:spPr>
          <a:xfrm>
            <a:off x="335520" y="1268640"/>
            <a:ext cx="10748520" cy="5036040"/>
          </a:xfrm>
          <a:prstGeom prst="rect">
            <a:avLst/>
          </a:prstGeom>
          <a:noFill/>
          <a:ln w="0">
            <a:noFill/>
          </a:ln>
        </p:spPr>
        <p:style>
          <a:lnRef idx="0"/>
          <a:fillRef idx="0"/>
          <a:effectRef idx="0"/>
          <a:fontRef idx="minor"/>
        </p:style>
        <p:txBody>
          <a:bodyPr lIns="90000" rIns="90000" tIns="45000" bIns="45000" anchor="ctr">
            <a:noAutofit/>
          </a:bodyPr>
          <a:p>
            <a:pPr marL="195120" indent="-192600">
              <a:lnSpc>
                <a:spcPct val="15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Am I allowed to transfer the data to the cloud? (e.g. patient data)</a:t>
            </a:r>
            <a:endParaRPr b="0" lang="en-GB" sz="1800" spc="-1" strike="noStrike">
              <a:solidFill>
                <a:srgbClr val="000000"/>
              </a:solidFill>
              <a:latin typeface="Arial"/>
            </a:endParaRPr>
          </a:p>
          <a:p>
            <a:pPr marL="360">
              <a:lnSpc>
                <a:spcPct val="150000"/>
              </a:lnSpc>
              <a:spcBef>
                <a:spcPts val="360"/>
              </a:spcBef>
            </a:pPr>
            <a:r>
              <a:rPr b="0" lang="en-US" sz="1800" spc="-1" strike="noStrike">
                <a:solidFill>
                  <a:srgbClr val="ffffff"/>
                </a:solidFill>
                <a:latin typeface="DejaVu Sans"/>
                <a:ea typeface="DejaVu Sans"/>
              </a:rPr>
              <a:t>Does the data have to be encrypted and/or anonymized/pseudonymized?</a:t>
            </a:r>
            <a:endParaRPr b="0" lang="en-GB" sz="1800" spc="-1" strike="noStrike">
              <a:solidFill>
                <a:srgbClr val="000000"/>
              </a:solidFill>
              <a:latin typeface="Arial"/>
            </a:endParaRPr>
          </a:p>
          <a:p>
            <a:pPr marL="360">
              <a:lnSpc>
                <a:spcPct val="150000"/>
              </a:lnSpc>
              <a:spcBef>
                <a:spcPts val="360"/>
              </a:spcBef>
            </a:pPr>
            <a:r>
              <a:rPr b="0" lang="en-US" sz="1800" spc="-1" strike="noStrike">
                <a:solidFill>
                  <a:srgbClr val="ffffff"/>
                </a:solidFill>
                <a:latin typeface="DejaVu Sans"/>
                <a:ea typeface="DejaVu Sans"/>
              </a:rPr>
              <a:t>Am I allowed to transfer data to foreign servers?</a:t>
            </a:r>
            <a:endParaRPr b="0" lang="en-GB" sz="1800" spc="-1" strike="noStrike">
              <a:solidFill>
                <a:srgbClr val="000000"/>
              </a:solidFill>
              <a:latin typeface="Arial"/>
            </a:endParaRPr>
          </a:p>
          <a:p>
            <a:pPr marL="360">
              <a:lnSpc>
                <a:spcPct val="150000"/>
              </a:lnSpc>
              <a:spcBef>
                <a:spcPts val="360"/>
              </a:spcBef>
            </a:pPr>
            <a:r>
              <a:rPr b="0" lang="en-US" sz="1800" spc="-1" strike="noStrike">
                <a:solidFill>
                  <a:srgbClr val="ffffff"/>
                </a:solidFill>
                <a:latin typeface="DejaVu Sans"/>
                <a:ea typeface="DejaVu Sans"/>
              </a:rPr>
              <a:t>Liability issues in the event of data loss and data manipulation</a:t>
            </a:r>
            <a:endParaRPr b="0" lang="en-GB" sz="1800" spc="-1" strike="noStrike">
              <a:solidFill>
                <a:srgbClr val="000000"/>
              </a:solidFill>
              <a:latin typeface="Arial"/>
            </a:endParaRPr>
          </a:p>
          <a:p>
            <a:pPr marL="360">
              <a:lnSpc>
                <a:spcPct val="150000"/>
              </a:lnSpc>
              <a:spcBef>
                <a:spcPts val="360"/>
              </a:spcBef>
            </a:pPr>
            <a:r>
              <a:rPr b="0" lang="en-US" sz="1800" spc="-1" strike="noStrike">
                <a:solidFill>
                  <a:srgbClr val="ffffff"/>
                </a:solidFill>
                <a:latin typeface="DejaVu Sans"/>
                <a:ea typeface="DejaVu Sans"/>
              </a:rPr>
              <a:t>Access to the data on the part of the cloud provider, third parties or secret services</a:t>
            </a:r>
            <a:endParaRPr b="0" lang="en-GB" sz="1800" spc="-1" strike="noStrike">
              <a:solidFill>
                <a:srgbClr val="000000"/>
              </a:solidFill>
              <a:latin typeface="Arial"/>
            </a:endParaRPr>
          </a:p>
          <a:p>
            <a:pPr marL="360">
              <a:lnSpc>
                <a:spcPct val="150000"/>
              </a:lnSpc>
              <a:spcBef>
                <a:spcPts val="360"/>
              </a:spcBef>
            </a:pPr>
            <a:r>
              <a:rPr b="0" lang="en-US" sz="1800" spc="-1" strike="noStrike">
                <a:solidFill>
                  <a:srgbClr val="ffffff"/>
                </a:solidFill>
                <a:latin typeface="DejaVu Sans"/>
                <a:ea typeface="DejaVu Sans"/>
              </a:rPr>
              <a:t>Cloud service is temporarily unavailable (SLAs – Service Level Agreements)</a:t>
            </a: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1" name="CustomShape 1"/>
          <p:cNvSpPr/>
          <p:nvPr/>
        </p:nvSpPr>
        <p:spPr>
          <a:xfrm>
            <a:off x="335520" y="764640"/>
            <a:ext cx="10748520" cy="4993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Cloud – </a:t>
            </a:r>
            <a:r>
              <a:rPr b="1" lang="en-US" sz="2400" spc="-1" strike="noStrike">
                <a:solidFill>
                  <a:srgbClr val="000000"/>
                </a:solidFill>
                <a:latin typeface="DejaVu Sans"/>
                <a:ea typeface="DejaVu Sans"/>
              </a:rPr>
              <a:t>Data Protection and Privacy</a:t>
            </a:r>
            <a:endParaRPr b="0" lang="en-GB" sz="2400" spc="-1" strike="noStrike">
              <a:solidFill>
                <a:srgbClr val="000000"/>
              </a:solidFill>
              <a:latin typeface="Arial"/>
            </a:endParaRPr>
          </a:p>
        </p:txBody>
      </p:sp>
      <p:sp>
        <p:nvSpPr>
          <p:cNvPr id="332" name="CustomShape 2"/>
          <p:cNvSpPr/>
          <p:nvPr/>
        </p:nvSpPr>
        <p:spPr>
          <a:xfrm>
            <a:off x="335520" y="1268640"/>
            <a:ext cx="10748520" cy="5036040"/>
          </a:xfrm>
          <a:prstGeom prst="rect">
            <a:avLst/>
          </a:prstGeom>
          <a:noFill/>
          <a:ln w="0">
            <a:noFill/>
          </a:ln>
        </p:spPr>
        <p:style>
          <a:lnRef idx="0"/>
          <a:fillRef idx="0"/>
          <a:effectRef idx="0"/>
          <a:fontRef idx="minor"/>
        </p:style>
        <p:txBody>
          <a:bodyPr lIns="90000" rIns="90000" tIns="45000" bIns="45000" anchor="ctr">
            <a:noAutofit/>
          </a:bodyPr>
          <a:p>
            <a:pPr marL="195120" indent="-192600">
              <a:lnSpc>
                <a:spcPct val="15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Am I allowed to transfer the data to the cloud? (e.g. patient data)</a:t>
            </a:r>
            <a:endParaRPr b="0" lang="en-GB" sz="1800" spc="-1" strike="noStrike">
              <a:solidFill>
                <a:srgbClr val="000000"/>
              </a:solidFill>
              <a:latin typeface="Arial"/>
            </a:endParaRPr>
          </a:p>
          <a:p>
            <a:pPr marL="195120" indent="-192600">
              <a:lnSpc>
                <a:spcPct val="15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Does the data have to be encrypted and/or anonymized/pseudonymized?</a:t>
            </a:r>
            <a:endParaRPr b="0" lang="en-GB" sz="1800" spc="-1" strike="noStrike">
              <a:solidFill>
                <a:srgbClr val="000000"/>
              </a:solidFill>
              <a:latin typeface="Arial"/>
            </a:endParaRPr>
          </a:p>
          <a:p>
            <a:pPr marL="360">
              <a:lnSpc>
                <a:spcPct val="150000"/>
              </a:lnSpc>
              <a:spcBef>
                <a:spcPts val="360"/>
              </a:spcBef>
            </a:pPr>
            <a:r>
              <a:rPr b="0" lang="en-US" sz="1800" spc="-1" strike="noStrike">
                <a:solidFill>
                  <a:srgbClr val="ffffff"/>
                </a:solidFill>
                <a:latin typeface="DejaVu Sans"/>
                <a:ea typeface="DejaVu Sans"/>
              </a:rPr>
              <a:t>Am I allowed to transfer data to foreign servers?</a:t>
            </a:r>
            <a:endParaRPr b="0" lang="en-GB" sz="1800" spc="-1" strike="noStrike">
              <a:solidFill>
                <a:srgbClr val="000000"/>
              </a:solidFill>
              <a:latin typeface="Arial"/>
            </a:endParaRPr>
          </a:p>
          <a:p>
            <a:pPr marL="360">
              <a:lnSpc>
                <a:spcPct val="150000"/>
              </a:lnSpc>
              <a:spcBef>
                <a:spcPts val="360"/>
              </a:spcBef>
            </a:pPr>
            <a:r>
              <a:rPr b="0" lang="en-US" sz="1800" spc="-1" strike="noStrike">
                <a:solidFill>
                  <a:srgbClr val="ffffff"/>
                </a:solidFill>
                <a:latin typeface="DejaVu Sans"/>
                <a:ea typeface="DejaVu Sans"/>
              </a:rPr>
              <a:t>Liability issues in the event of data loss and data manipulation</a:t>
            </a:r>
            <a:endParaRPr b="0" lang="en-GB" sz="1800" spc="-1" strike="noStrike">
              <a:solidFill>
                <a:srgbClr val="000000"/>
              </a:solidFill>
              <a:latin typeface="Arial"/>
            </a:endParaRPr>
          </a:p>
          <a:p>
            <a:pPr marL="360">
              <a:lnSpc>
                <a:spcPct val="150000"/>
              </a:lnSpc>
              <a:spcBef>
                <a:spcPts val="360"/>
              </a:spcBef>
            </a:pPr>
            <a:r>
              <a:rPr b="0" lang="en-US" sz="1800" spc="-1" strike="noStrike">
                <a:solidFill>
                  <a:srgbClr val="ffffff"/>
                </a:solidFill>
                <a:latin typeface="DejaVu Sans"/>
                <a:ea typeface="DejaVu Sans"/>
              </a:rPr>
              <a:t>Access to the data on the part of the cloud provider, third parties or secret services</a:t>
            </a:r>
            <a:endParaRPr b="0" lang="en-GB" sz="1800" spc="-1" strike="noStrike">
              <a:solidFill>
                <a:srgbClr val="000000"/>
              </a:solidFill>
              <a:latin typeface="Arial"/>
            </a:endParaRPr>
          </a:p>
          <a:p>
            <a:pPr marL="360">
              <a:lnSpc>
                <a:spcPct val="150000"/>
              </a:lnSpc>
              <a:spcBef>
                <a:spcPts val="360"/>
              </a:spcBef>
            </a:pPr>
            <a:r>
              <a:rPr b="0" lang="en-US" sz="1800" spc="-1" strike="noStrike">
                <a:solidFill>
                  <a:srgbClr val="ffffff"/>
                </a:solidFill>
                <a:latin typeface="DejaVu Sans"/>
                <a:ea typeface="DejaVu Sans"/>
              </a:rPr>
              <a:t>Cloud service is temporarily unavailable (SLAs – Service Level Agreements)</a:t>
            </a: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4" name="CustomShape 1"/>
          <p:cNvSpPr/>
          <p:nvPr/>
        </p:nvSpPr>
        <p:spPr>
          <a:xfrm>
            <a:off x="335520" y="764640"/>
            <a:ext cx="10738440" cy="4892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License</a:t>
            </a:r>
            <a:endParaRPr b="0" lang="en-GB" sz="2400" spc="-1" strike="noStrike">
              <a:solidFill>
                <a:srgbClr val="000000"/>
              </a:solidFill>
              <a:latin typeface="Arial"/>
            </a:endParaRPr>
          </a:p>
        </p:txBody>
      </p:sp>
      <p:sp>
        <p:nvSpPr>
          <p:cNvPr id="285" name="CustomShape 2"/>
          <p:cNvSpPr/>
          <p:nvPr/>
        </p:nvSpPr>
        <p:spPr>
          <a:xfrm>
            <a:off x="335520" y="1268280"/>
            <a:ext cx="10738440" cy="502596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endParaRPr b="0" lang="en-GB" sz="1800" spc="-1" strike="noStrike">
              <a:solidFill>
                <a:srgbClr val="000000"/>
              </a:solidFill>
              <a:latin typeface="Arial"/>
            </a:endParaRPr>
          </a:p>
          <a:p>
            <a:pPr marL="195120" indent="-18252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This work is licensed under a </a:t>
            </a:r>
            <a:r>
              <a:rPr b="1" lang="en-US" sz="1800" spc="-1" strike="noStrike">
                <a:solidFill>
                  <a:srgbClr val="000000"/>
                </a:solidFill>
                <a:latin typeface="DejaVu Sans"/>
                <a:ea typeface="DejaVu Sans"/>
              </a:rPr>
              <a:t>Creative Commons Attribution-ShareAlike 4.0 International License</a:t>
            </a:r>
            <a:r>
              <a:rPr b="0" lang="en-US" sz="1800" spc="-1" strike="noStrike">
                <a:solidFill>
                  <a:srgbClr val="000000"/>
                </a:solidFill>
                <a:latin typeface="DejaVu Sans"/>
                <a:ea typeface="DejaVu Sans"/>
              </a:rPr>
              <a:t>. To view a copy of this license, please refer to </a:t>
            </a:r>
            <a:r>
              <a:rPr b="0" lang="en-US" sz="1800" spc="-1" strike="noStrike" u="sng">
                <a:solidFill>
                  <a:srgbClr val="0000ff"/>
                </a:solidFill>
                <a:uFillTx/>
                <a:latin typeface="DejaVu Sans"/>
                <a:ea typeface="DejaVu Sans"/>
                <a:hlinkClick r:id="rId1"/>
              </a:rPr>
              <a:t>https://creativecommons.org/licenses/by-sa/4.0/</a:t>
            </a:r>
            <a:r>
              <a:rPr b="0" lang="en-US" sz="1800" spc="-1" strike="noStrike">
                <a:solidFill>
                  <a:srgbClr val="000000"/>
                </a:solidFill>
                <a:latin typeface="DejaVu Sans"/>
                <a:ea typeface="DejaVu Sans"/>
              </a:rPr>
              <a:t> .</a:t>
            </a: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marL="195120" indent="-18252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Updated versions of these slides will be available in our </a:t>
            </a:r>
            <a:r>
              <a:rPr b="0" lang="en-US" sz="1800" spc="-1" strike="noStrike" u="sng">
                <a:solidFill>
                  <a:srgbClr val="0000ff"/>
                </a:solidFill>
                <a:uFillTx/>
                <a:latin typeface="DejaVu Sans"/>
                <a:ea typeface="DejaVu Sans"/>
                <a:hlinkClick r:id="rId2"/>
              </a:rPr>
              <a:t>Github repository</a:t>
            </a:r>
            <a:r>
              <a:rPr b="0" lang="en-US" sz="1800" spc="-1" strike="noStrike">
                <a:solidFill>
                  <a:srgbClr val="000000"/>
                </a:solidFill>
                <a:latin typeface="DejaVu Sans"/>
                <a:ea typeface="DejaVu Sans"/>
              </a:rPr>
              <a:t>.</a:t>
            </a: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3" name="CustomShape 1"/>
          <p:cNvSpPr/>
          <p:nvPr/>
        </p:nvSpPr>
        <p:spPr>
          <a:xfrm>
            <a:off x="335520" y="764640"/>
            <a:ext cx="10748520" cy="4993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Cloud – </a:t>
            </a:r>
            <a:r>
              <a:rPr b="1" lang="en-US" sz="2400" spc="-1" strike="noStrike">
                <a:solidFill>
                  <a:srgbClr val="000000"/>
                </a:solidFill>
                <a:latin typeface="DejaVu Sans"/>
                <a:ea typeface="DejaVu Sans"/>
              </a:rPr>
              <a:t>Data Protection and Privacy</a:t>
            </a:r>
            <a:endParaRPr b="0" lang="en-GB" sz="2400" spc="-1" strike="noStrike">
              <a:solidFill>
                <a:srgbClr val="000000"/>
              </a:solidFill>
              <a:latin typeface="Arial"/>
            </a:endParaRPr>
          </a:p>
        </p:txBody>
      </p:sp>
      <p:sp>
        <p:nvSpPr>
          <p:cNvPr id="334" name="CustomShape 2"/>
          <p:cNvSpPr/>
          <p:nvPr/>
        </p:nvSpPr>
        <p:spPr>
          <a:xfrm>
            <a:off x="335520" y="1268640"/>
            <a:ext cx="10748520" cy="5036040"/>
          </a:xfrm>
          <a:prstGeom prst="rect">
            <a:avLst/>
          </a:prstGeom>
          <a:noFill/>
          <a:ln w="0">
            <a:noFill/>
          </a:ln>
        </p:spPr>
        <p:style>
          <a:lnRef idx="0"/>
          <a:fillRef idx="0"/>
          <a:effectRef idx="0"/>
          <a:fontRef idx="minor"/>
        </p:style>
        <p:txBody>
          <a:bodyPr lIns="90000" rIns="90000" tIns="45000" bIns="45000" anchor="ctr">
            <a:noAutofit/>
          </a:bodyPr>
          <a:p>
            <a:pPr marL="195120" indent="-192600">
              <a:lnSpc>
                <a:spcPct val="15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Am I allowed to transfer the data to the cloud? (e.g. patient data)</a:t>
            </a:r>
            <a:endParaRPr b="0" lang="en-GB" sz="1800" spc="-1" strike="noStrike">
              <a:solidFill>
                <a:srgbClr val="000000"/>
              </a:solidFill>
              <a:latin typeface="Arial"/>
            </a:endParaRPr>
          </a:p>
          <a:p>
            <a:pPr marL="195120" indent="-192600">
              <a:lnSpc>
                <a:spcPct val="15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Does the data have to be encrypted and/or anonymized/pseudonymized?</a:t>
            </a:r>
            <a:endParaRPr b="0" lang="en-GB" sz="1800" spc="-1" strike="noStrike">
              <a:solidFill>
                <a:srgbClr val="000000"/>
              </a:solidFill>
              <a:latin typeface="Arial"/>
            </a:endParaRPr>
          </a:p>
          <a:p>
            <a:pPr marL="195120" indent="-192600">
              <a:lnSpc>
                <a:spcPct val="15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Am I allowed to transfer data to foreign servers?</a:t>
            </a:r>
            <a:endParaRPr b="0" lang="en-GB" sz="1800" spc="-1" strike="noStrike">
              <a:solidFill>
                <a:srgbClr val="000000"/>
              </a:solidFill>
              <a:latin typeface="Arial"/>
            </a:endParaRPr>
          </a:p>
          <a:p>
            <a:pPr marL="360">
              <a:lnSpc>
                <a:spcPct val="150000"/>
              </a:lnSpc>
              <a:spcBef>
                <a:spcPts val="360"/>
              </a:spcBef>
            </a:pPr>
            <a:r>
              <a:rPr b="0" lang="en-US" sz="1800" spc="-1" strike="noStrike">
                <a:solidFill>
                  <a:srgbClr val="ffffff"/>
                </a:solidFill>
                <a:latin typeface="DejaVu Sans"/>
                <a:ea typeface="DejaVu Sans"/>
              </a:rPr>
              <a:t>Liability issues in the event of data loss and data manipulation</a:t>
            </a:r>
            <a:endParaRPr b="0" lang="en-GB" sz="1800" spc="-1" strike="noStrike">
              <a:solidFill>
                <a:srgbClr val="000000"/>
              </a:solidFill>
              <a:latin typeface="Arial"/>
            </a:endParaRPr>
          </a:p>
          <a:p>
            <a:pPr marL="360">
              <a:lnSpc>
                <a:spcPct val="150000"/>
              </a:lnSpc>
              <a:spcBef>
                <a:spcPts val="360"/>
              </a:spcBef>
            </a:pPr>
            <a:r>
              <a:rPr b="0" lang="en-US" sz="1800" spc="-1" strike="noStrike">
                <a:solidFill>
                  <a:srgbClr val="ffffff"/>
                </a:solidFill>
                <a:latin typeface="DejaVu Sans"/>
                <a:ea typeface="DejaVu Sans"/>
              </a:rPr>
              <a:t>Access to the data on the part of the cloud provider, third parties or secret services</a:t>
            </a:r>
            <a:endParaRPr b="0" lang="en-GB" sz="1800" spc="-1" strike="noStrike">
              <a:solidFill>
                <a:srgbClr val="000000"/>
              </a:solidFill>
              <a:latin typeface="Arial"/>
            </a:endParaRPr>
          </a:p>
          <a:p>
            <a:pPr marL="360">
              <a:lnSpc>
                <a:spcPct val="150000"/>
              </a:lnSpc>
              <a:spcBef>
                <a:spcPts val="360"/>
              </a:spcBef>
            </a:pPr>
            <a:r>
              <a:rPr b="0" lang="en-US" sz="1800" spc="-1" strike="noStrike">
                <a:solidFill>
                  <a:srgbClr val="ffffff"/>
                </a:solidFill>
                <a:latin typeface="DejaVu Sans"/>
                <a:ea typeface="DejaVu Sans"/>
              </a:rPr>
              <a:t>Cloud service is temporarily unavailable (SLAs – Service Level Agreements)</a:t>
            </a: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5" name="CustomShape 1"/>
          <p:cNvSpPr/>
          <p:nvPr/>
        </p:nvSpPr>
        <p:spPr>
          <a:xfrm>
            <a:off x="335520" y="764640"/>
            <a:ext cx="10748520" cy="4993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Cloud – </a:t>
            </a:r>
            <a:r>
              <a:rPr b="1" lang="en-US" sz="2400" spc="-1" strike="noStrike">
                <a:solidFill>
                  <a:srgbClr val="000000"/>
                </a:solidFill>
                <a:latin typeface="DejaVu Sans"/>
                <a:ea typeface="DejaVu Sans"/>
              </a:rPr>
              <a:t>Data Protection and Privacy</a:t>
            </a:r>
            <a:endParaRPr b="0" lang="en-GB" sz="2400" spc="-1" strike="noStrike">
              <a:solidFill>
                <a:srgbClr val="000000"/>
              </a:solidFill>
              <a:latin typeface="Arial"/>
            </a:endParaRPr>
          </a:p>
        </p:txBody>
      </p:sp>
      <p:sp>
        <p:nvSpPr>
          <p:cNvPr id="336" name="CustomShape 2"/>
          <p:cNvSpPr/>
          <p:nvPr/>
        </p:nvSpPr>
        <p:spPr>
          <a:xfrm>
            <a:off x="335520" y="1268640"/>
            <a:ext cx="10748520" cy="5036040"/>
          </a:xfrm>
          <a:prstGeom prst="rect">
            <a:avLst/>
          </a:prstGeom>
          <a:noFill/>
          <a:ln w="0">
            <a:noFill/>
          </a:ln>
        </p:spPr>
        <p:style>
          <a:lnRef idx="0"/>
          <a:fillRef idx="0"/>
          <a:effectRef idx="0"/>
          <a:fontRef idx="minor"/>
        </p:style>
        <p:txBody>
          <a:bodyPr lIns="90000" rIns="90000" tIns="45000" bIns="45000" anchor="ctr">
            <a:noAutofit/>
          </a:bodyPr>
          <a:p>
            <a:pPr marL="195120" indent="-192600">
              <a:lnSpc>
                <a:spcPct val="15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Am I allowed to transfer the data to the cloud? (e.g. patient data)</a:t>
            </a:r>
            <a:endParaRPr b="0" lang="en-GB" sz="1800" spc="-1" strike="noStrike">
              <a:solidFill>
                <a:srgbClr val="000000"/>
              </a:solidFill>
              <a:latin typeface="Arial"/>
            </a:endParaRPr>
          </a:p>
          <a:p>
            <a:pPr marL="195120" indent="-192600">
              <a:lnSpc>
                <a:spcPct val="15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Does the data have to be encrypted and/or anonymized/pseudonymized?</a:t>
            </a:r>
            <a:endParaRPr b="0" lang="en-GB" sz="1800" spc="-1" strike="noStrike">
              <a:solidFill>
                <a:srgbClr val="000000"/>
              </a:solidFill>
              <a:latin typeface="Arial"/>
            </a:endParaRPr>
          </a:p>
          <a:p>
            <a:pPr marL="195120" indent="-192600">
              <a:lnSpc>
                <a:spcPct val="15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Am I allowed to transfer data to foreign servers?</a:t>
            </a:r>
            <a:endParaRPr b="0" lang="en-GB" sz="1800" spc="-1" strike="noStrike">
              <a:solidFill>
                <a:srgbClr val="000000"/>
              </a:solidFill>
              <a:latin typeface="Arial"/>
            </a:endParaRPr>
          </a:p>
          <a:p>
            <a:pPr marL="195120" indent="-192600">
              <a:lnSpc>
                <a:spcPct val="15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Liability issues in the event of data loss and data manipulation</a:t>
            </a:r>
            <a:endParaRPr b="0" lang="en-GB" sz="1800" spc="-1" strike="noStrike">
              <a:solidFill>
                <a:srgbClr val="000000"/>
              </a:solidFill>
              <a:latin typeface="Arial"/>
            </a:endParaRPr>
          </a:p>
          <a:p>
            <a:pPr marL="360">
              <a:lnSpc>
                <a:spcPct val="150000"/>
              </a:lnSpc>
              <a:spcBef>
                <a:spcPts val="360"/>
              </a:spcBef>
            </a:pPr>
            <a:r>
              <a:rPr b="0" lang="en-US" sz="1800" spc="-1" strike="noStrike">
                <a:solidFill>
                  <a:srgbClr val="ffffff"/>
                </a:solidFill>
                <a:latin typeface="DejaVu Sans"/>
                <a:ea typeface="DejaVu Sans"/>
              </a:rPr>
              <a:t>Access to the data on the part of the cloud provider, third parties or secret services</a:t>
            </a:r>
            <a:endParaRPr b="0" lang="en-GB" sz="1800" spc="-1" strike="noStrike">
              <a:solidFill>
                <a:srgbClr val="000000"/>
              </a:solidFill>
              <a:latin typeface="Arial"/>
            </a:endParaRPr>
          </a:p>
          <a:p>
            <a:pPr marL="360">
              <a:lnSpc>
                <a:spcPct val="150000"/>
              </a:lnSpc>
              <a:spcBef>
                <a:spcPts val="360"/>
              </a:spcBef>
            </a:pPr>
            <a:r>
              <a:rPr b="0" lang="en-US" sz="1800" spc="-1" strike="noStrike">
                <a:solidFill>
                  <a:srgbClr val="ffffff"/>
                </a:solidFill>
                <a:latin typeface="DejaVu Sans"/>
                <a:ea typeface="DejaVu Sans"/>
              </a:rPr>
              <a:t>Cloud service is temporarily unavailable (SLAs – Service Level Agreements)</a:t>
            </a: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7" name="CustomShape 1"/>
          <p:cNvSpPr/>
          <p:nvPr/>
        </p:nvSpPr>
        <p:spPr>
          <a:xfrm>
            <a:off x="335520" y="764640"/>
            <a:ext cx="10748520" cy="4993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Cloud – </a:t>
            </a:r>
            <a:r>
              <a:rPr b="1" lang="en-US" sz="2400" spc="-1" strike="noStrike">
                <a:solidFill>
                  <a:srgbClr val="000000"/>
                </a:solidFill>
                <a:latin typeface="DejaVu Sans"/>
                <a:ea typeface="DejaVu Sans"/>
              </a:rPr>
              <a:t>Data Protection and Privacy</a:t>
            </a:r>
            <a:endParaRPr b="0" lang="en-GB" sz="2400" spc="-1" strike="noStrike">
              <a:solidFill>
                <a:srgbClr val="000000"/>
              </a:solidFill>
              <a:latin typeface="Arial"/>
            </a:endParaRPr>
          </a:p>
        </p:txBody>
      </p:sp>
      <p:sp>
        <p:nvSpPr>
          <p:cNvPr id="338" name="CustomShape 2"/>
          <p:cNvSpPr/>
          <p:nvPr/>
        </p:nvSpPr>
        <p:spPr>
          <a:xfrm>
            <a:off x="335520" y="1268640"/>
            <a:ext cx="10748520" cy="5036040"/>
          </a:xfrm>
          <a:prstGeom prst="rect">
            <a:avLst/>
          </a:prstGeom>
          <a:noFill/>
          <a:ln w="0">
            <a:noFill/>
          </a:ln>
        </p:spPr>
        <p:style>
          <a:lnRef idx="0"/>
          <a:fillRef idx="0"/>
          <a:effectRef idx="0"/>
          <a:fontRef idx="minor"/>
        </p:style>
        <p:txBody>
          <a:bodyPr lIns="90000" rIns="90000" tIns="45000" bIns="45000" anchor="ctr">
            <a:noAutofit/>
          </a:bodyPr>
          <a:p>
            <a:pPr marL="195120" indent="-192600">
              <a:lnSpc>
                <a:spcPct val="15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Am I allowed to transfer the data to the cloud? (e.g. patient data)</a:t>
            </a:r>
            <a:endParaRPr b="0" lang="en-GB" sz="1800" spc="-1" strike="noStrike">
              <a:solidFill>
                <a:srgbClr val="000000"/>
              </a:solidFill>
              <a:latin typeface="Arial"/>
            </a:endParaRPr>
          </a:p>
          <a:p>
            <a:pPr marL="195120" indent="-192600">
              <a:lnSpc>
                <a:spcPct val="15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Does the data have to be encrypted and/or anonymized/pseudonymized?</a:t>
            </a:r>
            <a:endParaRPr b="0" lang="en-GB" sz="1800" spc="-1" strike="noStrike">
              <a:solidFill>
                <a:srgbClr val="000000"/>
              </a:solidFill>
              <a:latin typeface="Arial"/>
            </a:endParaRPr>
          </a:p>
          <a:p>
            <a:pPr marL="195120" indent="-192600">
              <a:lnSpc>
                <a:spcPct val="15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Am I allowed to transfer data to foreign servers?</a:t>
            </a:r>
            <a:endParaRPr b="0" lang="en-GB" sz="1800" spc="-1" strike="noStrike">
              <a:solidFill>
                <a:srgbClr val="000000"/>
              </a:solidFill>
              <a:latin typeface="Arial"/>
            </a:endParaRPr>
          </a:p>
          <a:p>
            <a:pPr marL="195120" indent="-192600">
              <a:lnSpc>
                <a:spcPct val="15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Liability issues in the event of data loss and data manipulation</a:t>
            </a:r>
            <a:endParaRPr b="0" lang="en-GB" sz="1800" spc="-1" strike="noStrike">
              <a:solidFill>
                <a:srgbClr val="000000"/>
              </a:solidFill>
              <a:latin typeface="Arial"/>
            </a:endParaRPr>
          </a:p>
          <a:p>
            <a:pPr marL="195120" indent="-192600">
              <a:lnSpc>
                <a:spcPct val="15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Access to the data on the part of the cloud provider, third parties or secret services</a:t>
            </a:r>
            <a:endParaRPr b="0" lang="en-GB" sz="1800" spc="-1" strike="noStrike">
              <a:solidFill>
                <a:srgbClr val="000000"/>
              </a:solidFill>
              <a:latin typeface="Arial"/>
            </a:endParaRPr>
          </a:p>
          <a:p>
            <a:pPr marL="360">
              <a:lnSpc>
                <a:spcPct val="150000"/>
              </a:lnSpc>
              <a:spcBef>
                <a:spcPts val="360"/>
              </a:spcBef>
            </a:pPr>
            <a:r>
              <a:rPr b="0" lang="en-US" sz="1800" spc="-1" strike="noStrike">
                <a:solidFill>
                  <a:srgbClr val="ffffff"/>
                </a:solidFill>
                <a:latin typeface="DejaVu Sans"/>
                <a:ea typeface="DejaVu Sans"/>
              </a:rPr>
              <a:t>Cloud service is temporarily unavailable (SLAs – Service Level Agreements)</a:t>
            </a: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9" name="CustomShape 1"/>
          <p:cNvSpPr/>
          <p:nvPr/>
        </p:nvSpPr>
        <p:spPr>
          <a:xfrm>
            <a:off x="335520" y="764640"/>
            <a:ext cx="10748520" cy="4993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Cloud – </a:t>
            </a:r>
            <a:r>
              <a:rPr b="1" lang="en-US" sz="2400" spc="-1" strike="noStrike">
                <a:solidFill>
                  <a:srgbClr val="000000"/>
                </a:solidFill>
                <a:latin typeface="DejaVu Sans"/>
                <a:ea typeface="DejaVu Sans"/>
              </a:rPr>
              <a:t>Data Protection and Privacy</a:t>
            </a:r>
            <a:endParaRPr b="0" lang="en-GB" sz="2400" spc="-1" strike="noStrike">
              <a:solidFill>
                <a:srgbClr val="000000"/>
              </a:solidFill>
              <a:latin typeface="Arial"/>
            </a:endParaRPr>
          </a:p>
        </p:txBody>
      </p:sp>
      <p:sp>
        <p:nvSpPr>
          <p:cNvPr id="340" name="CustomShape 2"/>
          <p:cNvSpPr/>
          <p:nvPr/>
        </p:nvSpPr>
        <p:spPr>
          <a:xfrm>
            <a:off x="335520" y="1268640"/>
            <a:ext cx="10748520" cy="5036040"/>
          </a:xfrm>
          <a:prstGeom prst="rect">
            <a:avLst/>
          </a:prstGeom>
          <a:noFill/>
          <a:ln w="0">
            <a:noFill/>
          </a:ln>
        </p:spPr>
        <p:style>
          <a:lnRef idx="0"/>
          <a:fillRef idx="0"/>
          <a:effectRef idx="0"/>
          <a:fontRef idx="minor"/>
        </p:style>
        <p:txBody>
          <a:bodyPr lIns="90000" rIns="90000" tIns="45000" bIns="45000" anchor="ctr">
            <a:noAutofit/>
          </a:bodyPr>
          <a:p>
            <a:pPr marL="195120" indent="-192600">
              <a:lnSpc>
                <a:spcPct val="15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Am I allowed to transfer the data to the cloud? (e.g. patient data)</a:t>
            </a:r>
            <a:endParaRPr b="0" lang="en-GB" sz="1800" spc="-1" strike="noStrike">
              <a:solidFill>
                <a:srgbClr val="000000"/>
              </a:solidFill>
              <a:latin typeface="Arial"/>
            </a:endParaRPr>
          </a:p>
          <a:p>
            <a:pPr marL="195120" indent="-192600">
              <a:lnSpc>
                <a:spcPct val="15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Does the data have to be encrypted and/or anonymized/pseudonymized?</a:t>
            </a:r>
            <a:endParaRPr b="0" lang="en-GB" sz="1800" spc="-1" strike="noStrike">
              <a:solidFill>
                <a:srgbClr val="000000"/>
              </a:solidFill>
              <a:latin typeface="Arial"/>
            </a:endParaRPr>
          </a:p>
          <a:p>
            <a:pPr marL="195120" indent="-192600">
              <a:lnSpc>
                <a:spcPct val="15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Am I allowed to transfer data to foreign servers?</a:t>
            </a:r>
            <a:endParaRPr b="0" lang="en-GB" sz="1800" spc="-1" strike="noStrike">
              <a:solidFill>
                <a:srgbClr val="000000"/>
              </a:solidFill>
              <a:latin typeface="Arial"/>
            </a:endParaRPr>
          </a:p>
          <a:p>
            <a:pPr marL="195120" indent="-192600">
              <a:lnSpc>
                <a:spcPct val="15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Liability issues in the event of data loss and data manipulation</a:t>
            </a:r>
            <a:endParaRPr b="0" lang="en-GB" sz="1800" spc="-1" strike="noStrike">
              <a:solidFill>
                <a:srgbClr val="000000"/>
              </a:solidFill>
              <a:latin typeface="Arial"/>
            </a:endParaRPr>
          </a:p>
          <a:p>
            <a:pPr marL="195120" indent="-192600">
              <a:lnSpc>
                <a:spcPct val="15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Access to the data on the part of the cloud provider, third parties or secret services</a:t>
            </a:r>
            <a:endParaRPr b="0" lang="en-GB" sz="1800" spc="-1" strike="noStrike">
              <a:solidFill>
                <a:srgbClr val="000000"/>
              </a:solidFill>
              <a:latin typeface="Arial"/>
            </a:endParaRPr>
          </a:p>
          <a:p>
            <a:pPr marL="195120" indent="-192600">
              <a:lnSpc>
                <a:spcPct val="15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Cloud service is temporarily unavailable (SLAs – Service Level Agreements)</a:t>
            </a: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1" name="CustomShape 1"/>
          <p:cNvSpPr/>
          <p:nvPr/>
        </p:nvSpPr>
        <p:spPr>
          <a:xfrm>
            <a:off x="335520" y="764640"/>
            <a:ext cx="10747800" cy="4986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Self-Hosted Storage Clouds</a:t>
            </a:r>
            <a:endParaRPr b="0" lang="en-GB" sz="2400" spc="-1" strike="noStrike">
              <a:solidFill>
                <a:srgbClr val="000000"/>
              </a:solidFill>
              <a:latin typeface="Arial"/>
            </a:endParaRPr>
          </a:p>
        </p:txBody>
      </p:sp>
      <p:pic>
        <p:nvPicPr>
          <p:cNvPr id="342" name="Grafik 24" descr=""/>
          <p:cNvPicPr/>
          <p:nvPr/>
        </p:nvPicPr>
        <p:blipFill>
          <a:blip r:embed="rId1"/>
          <a:stretch/>
        </p:blipFill>
        <p:spPr>
          <a:xfrm>
            <a:off x="3886200" y="3886200"/>
            <a:ext cx="3387960" cy="2569320"/>
          </a:xfrm>
          <a:prstGeom prst="rect">
            <a:avLst/>
          </a:prstGeom>
          <a:ln w="0">
            <a:noFill/>
          </a:ln>
        </p:spPr>
      </p:pic>
      <p:sp>
        <p:nvSpPr>
          <p:cNvPr id="343" name="CustomShape 2"/>
          <p:cNvSpPr/>
          <p:nvPr/>
        </p:nvSpPr>
        <p:spPr>
          <a:xfrm>
            <a:off x="263520" y="6172200"/>
            <a:ext cx="1790280" cy="50112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de-DE" sz="900" spc="-1" strike="noStrike">
                <a:solidFill>
                  <a:srgbClr val="a6a6a6"/>
                </a:solidFill>
                <a:latin typeface="Roboto"/>
                <a:ea typeface="Roboto"/>
              </a:rPr>
              <a:t>www.nextcloud.com</a:t>
            </a:r>
            <a:endParaRPr b="0" lang="en-GB" sz="900" spc="-1" strike="noStrike">
              <a:solidFill>
                <a:srgbClr val="000000"/>
              </a:solidFill>
              <a:latin typeface="Arial"/>
            </a:endParaRPr>
          </a:p>
          <a:p>
            <a:pPr>
              <a:lnSpc>
                <a:spcPct val="100000"/>
              </a:lnSpc>
            </a:pPr>
            <a:r>
              <a:rPr b="0" lang="de-DE" sz="900" spc="-1" strike="noStrike">
                <a:solidFill>
                  <a:srgbClr val="a6a6a6"/>
                </a:solidFill>
                <a:latin typeface="Roboto"/>
                <a:ea typeface="Roboto"/>
              </a:rPr>
              <a:t>www.owncloud.com</a:t>
            </a:r>
            <a:endParaRPr b="0" lang="en-GB" sz="900" spc="-1" strike="noStrike">
              <a:solidFill>
                <a:srgbClr val="000000"/>
              </a:solidFill>
              <a:latin typeface="Arial"/>
            </a:endParaRPr>
          </a:p>
          <a:p>
            <a:pPr>
              <a:lnSpc>
                <a:spcPct val="100000"/>
              </a:lnSpc>
            </a:pPr>
            <a:r>
              <a:rPr b="0" lang="de-DE" sz="900" spc="-1" strike="noStrike">
                <a:solidFill>
                  <a:srgbClr val="a6a6a6"/>
                </a:solidFill>
                <a:latin typeface="Roboto"/>
                <a:ea typeface="Roboto"/>
              </a:rPr>
              <a:t>www.syncthing.net</a:t>
            </a:r>
            <a:endParaRPr b="0" lang="en-GB" sz="900" spc="-1" strike="noStrike">
              <a:solidFill>
                <a:srgbClr val="000000"/>
              </a:solidFill>
              <a:latin typeface="Arial"/>
            </a:endParaRPr>
          </a:p>
        </p:txBody>
      </p:sp>
      <p:pic>
        <p:nvPicPr>
          <p:cNvPr id="344" name="" descr=""/>
          <p:cNvPicPr/>
          <p:nvPr/>
        </p:nvPicPr>
        <p:blipFill>
          <a:blip r:embed="rId2"/>
          <a:stretch/>
        </p:blipFill>
        <p:spPr>
          <a:xfrm>
            <a:off x="838800" y="1600200"/>
            <a:ext cx="3045600" cy="2160000"/>
          </a:xfrm>
          <a:prstGeom prst="rect">
            <a:avLst/>
          </a:prstGeom>
          <a:ln w="0">
            <a:noFill/>
          </a:ln>
        </p:spPr>
      </p:pic>
      <p:pic>
        <p:nvPicPr>
          <p:cNvPr id="345" name="" descr=""/>
          <p:cNvPicPr/>
          <p:nvPr/>
        </p:nvPicPr>
        <p:blipFill>
          <a:blip r:embed="rId3"/>
          <a:stretch/>
        </p:blipFill>
        <p:spPr>
          <a:xfrm>
            <a:off x="6477480" y="1504440"/>
            <a:ext cx="4036320" cy="2111760"/>
          </a:xfrm>
          <a:prstGeom prst="rect">
            <a:avLst/>
          </a:prstGeom>
          <a:ln w="0">
            <a:noFill/>
          </a:ln>
        </p:spPr>
      </p:pic>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6" name="CustomShape 1"/>
          <p:cNvSpPr/>
          <p:nvPr/>
        </p:nvSpPr>
        <p:spPr>
          <a:xfrm>
            <a:off x="335520" y="764640"/>
            <a:ext cx="10747800" cy="4986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Self-Hosted Computing Clouds</a:t>
            </a:r>
            <a:endParaRPr b="0" lang="en-GB" sz="2400" spc="-1" strike="noStrike">
              <a:solidFill>
                <a:srgbClr val="000000"/>
              </a:solidFill>
              <a:latin typeface="Arial"/>
            </a:endParaRPr>
          </a:p>
        </p:txBody>
      </p:sp>
      <p:sp>
        <p:nvSpPr>
          <p:cNvPr id="347" name="CustomShape 2"/>
          <p:cNvSpPr/>
          <p:nvPr/>
        </p:nvSpPr>
        <p:spPr>
          <a:xfrm>
            <a:off x="263520" y="6411600"/>
            <a:ext cx="725148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de-DE" sz="900" spc="-1" strike="noStrike">
                <a:solidFill>
                  <a:srgbClr val="a6a6a6"/>
                </a:solidFill>
                <a:latin typeface="Roboto"/>
                <a:ea typeface="Roboto"/>
              </a:rPr>
              <a:t>Image recreated from https://opennebula.org</a:t>
            </a:r>
            <a:endParaRPr b="0" lang="en-GB" sz="900" spc="-1" strike="noStrike">
              <a:solidFill>
                <a:srgbClr val="000000"/>
              </a:solidFill>
              <a:latin typeface="Arial"/>
            </a:endParaRPr>
          </a:p>
        </p:txBody>
      </p:sp>
      <p:pic>
        <p:nvPicPr>
          <p:cNvPr id="348" name="" descr=""/>
          <p:cNvPicPr/>
          <p:nvPr/>
        </p:nvPicPr>
        <p:blipFill>
          <a:blip r:embed="rId1"/>
          <a:stretch/>
        </p:blipFill>
        <p:spPr>
          <a:xfrm>
            <a:off x="1136160" y="1338840"/>
            <a:ext cx="9086040" cy="5157000"/>
          </a:xfrm>
          <a:prstGeom prst="rect">
            <a:avLst/>
          </a:prstGeom>
          <a:ln w="0">
            <a:noFill/>
          </a:ln>
        </p:spPr>
      </p:pic>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9" name="CustomShape 1"/>
          <p:cNvSpPr/>
          <p:nvPr/>
        </p:nvSpPr>
        <p:spPr>
          <a:xfrm>
            <a:off x="335520" y="4406760"/>
            <a:ext cx="10748520" cy="13575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de-DE" sz="3000" spc="-1" strike="noStrike" cap="all">
                <a:solidFill>
                  <a:srgbClr val="008c4f"/>
                </a:solidFill>
                <a:latin typeface="DejaVu Sans"/>
                <a:ea typeface="DejaVu Sans"/>
              </a:rPr>
              <a:t>Iot Clouds</a:t>
            </a:r>
            <a:endParaRPr b="0" lang="en-GB" sz="3000" spc="-1" strike="noStrike">
              <a:solidFill>
                <a:srgbClr val="000000"/>
              </a:solidFill>
              <a:latin typeface="Arial"/>
            </a:endParaRPr>
          </a:p>
        </p:txBody>
      </p:sp>
      <p:sp>
        <p:nvSpPr>
          <p:cNvPr id="350" name="CustomShape 2"/>
          <p:cNvSpPr/>
          <p:nvPr/>
        </p:nvSpPr>
        <p:spPr>
          <a:xfrm>
            <a:off x="335520" y="2906640"/>
            <a:ext cx="10748520" cy="1495440"/>
          </a:xfrm>
          <a:prstGeom prst="rect">
            <a:avLst/>
          </a:prstGeom>
          <a:noFill/>
          <a:ln w="0">
            <a:noFill/>
          </a:ln>
        </p:spPr>
        <p:style>
          <a:lnRef idx="0"/>
          <a:fillRef idx="0"/>
          <a:effectRef idx="0"/>
          <a:fontRef idx="minor"/>
        </p:style>
        <p:txBody>
          <a:bodyPr lIns="90000" rIns="90000" tIns="45000" bIns="45000" anchor="t">
            <a:noAutofit/>
          </a:bodyPr>
          <a:p>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1" name="CustomShape 1"/>
          <p:cNvSpPr/>
          <p:nvPr/>
        </p:nvSpPr>
        <p:spPr>
          <a:xfrm>
            <a:off x="335520" y="764640"/>
            <a:ext cx="10747800" cy="4986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Domain-specific Clouds</a:t>
            </a:r>
            <a:endParaRPr b="0" lang="en-GB" sz="2400" spc="-1" strike="noStrike">
              <a:solidFill>
                <a:srgbClr val="000000"/>
              </a:solidFill>
              <a:latin typeface="Arial"/>
            </a:endParaRPr>
          </a:p>
        </p:txBody>
      </p:sp>
      <p:sp>
        <p:nvSpPr>
          <p:cNvPr id="352" name="CustomShape 2"/>
          <p:cNvSpPr/>
          <p:nvPr/>
        </p:nvSpPr>
        <p:spPr>
          <a:xfrm>
            <a:off x="263520" y="6411600"/>
            <a:ext cx="956484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Image recreated from P. P. Ray, “A Survey of IoT Cloud Platforms,” Future Computing and Informatics Journal, vol. 1, no. 1-2, pp. 35–46, 2016.</a:t>
            </a:r>
            <a:endParaRPr b="0" lang="en-GB" sz="900" spc="-1" strike="noStrike">
              <a:solidFill>
                <a:srgbClr val="000000"/>
              </a:solidFill>
              <a:latin typeface="Arial"/>
            </a:endParaRPr>
          </a:p>
        </p:txBody>
      </p:sp>
      <p:pic>
        <p:nvPicPr>
          <p:cNvPr id="353" name="" descr=""/>
          <p:cNvPicPr/>
          <p:nvPr/>
        </p:nvPicPr>
        <p:blipFill>
          <a:blip r:embed="rId1"/>
          <a:stretch/>
        </p:blipFill>
        <p:spPr>
          <a:xfrm>
            <a:off x="2843280" y="1216800"/>
            <a:ext cx="6333480" cy="5027400"/>
          </a:xfrm>
          <a:prstGeom prst="rect">
            <a:avLst/>
          </a:prstGeom>
          <a:ln w="0">
            <a:noFill/>
          </a:ln>
        </p:spPr>
      </p:pic>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4" name="CustomShape 1"/>
          <p:cNvSpPr/>
          <p:nvPr/>
        </p:nvSpPr>
        <p:spPr>
          <a:xfrm>
            <a:off x="335520" y="764640"/>
            <a:ext cx="10748520" cy="4993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So what is an IoT Platform exactly?</a:t>
            </a:r>
            <a:endParaRPr b="0" lang="en-GB" sz="2400" spc="-1" strike="noStrike">
              <a:solidFill>
                <a:srgbClr val="000000"/>
              </a:solidFill>
              <a:latin typeface="Arial"/>
            </a:endParaRPr>
          </a:p>
        </p:txBody>
      </p:sp>
      <p:sp>
        <p:nvSpPr>
          <p:cNvPr id="355" name="CustomShape 2"/>
          <p:cNvSpPr/>
          <p:nvPr/>
        </p:nvSpPr>
        <p:spPr>
          <a:xfrm>
            <a:off x="335520" y="1268640"/>
            <a:ext cx="10748520" cy="5036040"/>
          </a:xfrm>
          <a:prstGeom prst="rect">
            <a:avLst/>
          </a:prstGeom>
          <a:noFill/>
          <a:ln w="0">
            <a:noFill/>
          </a:ln>
        </p:spPr>
        <p:style>
          <a:lnRef idx="0"/>
          <a:fillRef idx="0"/>
          <a:effectRef idx="0"/>
          <a:fontRef idx="minor"/>
        </p:style>
        <p:txBody>
          <a:bodyPr lIns="90000" rIns="90000" tIns="45000" bIns="45000" anchor="ctr">
            <a:noAutofit/>
          </a:bodyPr>
          <a:p>
            <a:pPr marL="360">
              <a:lnSpc>
                <a:spcPct val="100000"/>
              </a:lnSpc>
              <a:spcBef>
                <a:spcPts val="360"/>
              </a:spcBef>
            </a:pPr>
            <a:r>
              <a:rPr b="0" lang="en-US" sz="1800" spc="-1" strike="noStrike">
                <a:solidFill>
                  <a:srgbClr val="000000"/>
                </a:solidFill>
                <a:latin typeface="DejaVu Sans"/>
                <a:ea typeface="DejaVu Sans"/>
              </a:rPr>
              <a:t>IoT platforms are the support software that connects everything in an IoT system, thereby facilitating communication, data flow, device management, and the functionalities of applications.</a:t>
            </a:r>
            <a:endParaRPr b="0" lang="en-GB" sz="1800" spc="-1" strike="noStrike">
              <a:solidFill>
                <a:srgbClr val="000000"/>
              </a:solidFill>
              <a:latin typeface="Arial"/>
            </a:endParaRPr>
          </a:p>
          <a:p>
            <a:pPr marL="360">
              <a:lnSpc>
                <a:spcPct val="100000"/>
              </a:lnSpc>
              <a:spcBef>
                <a:spcPts val="360"/>
              </a:spcBef>
            </a:pPr>
            <a:endParaRPr b="0" lang="en-GB" sz="1800" spc="-1" strike="noStrike">
              <a:solidFill>
                <a:srgbClr val="000000"/>
              </a:solidFill>
              <a:latin typeface="Arial"/>
            </a:endParaRPr>
          </a:p>
          <a:p>
            <a:pPr marL="360">
              <a:lnSpc>
                <a:spcPct val="100000"/>
              </a:lnSpc>
              <a:spcBef>
                <a:spcPts val="360"/>
              </a:spcBef>
            </a:pPr>
            <a:r>
              <a:rPr b="0" lang="en-US" sz="1800" spc="-1" strike="noStrike">
                <a:solidFill>
                  <a:srgbClr val="ffffff"/>
                </a:solidFill>
                <a:latin typeface="DejaVu Sans"/>
                <a:ea typeface="DejaVu Sans"/>
              </a:rPr>
              <a:t>Connect hardware, such as sensors and devices</a:t>
            </a:r>
            <a:endParaRPr b="0" lang="en-GB" sz="1800" spc="-1" strike="noStrike">
              <a:solidFill>
                <a:srgbClr val="000000"/>
              </a:solidFill>
              <a:latin typeface="Arial"/>
            </a:endParaRPr>
          </a:p>
          <a:p>
            <a:pPr marL="360">
              <a:lnSpc>
                <a:spcPct val="100000"/>
              </a:lnSpc>
              <a:spcBef>
                <a:spcPts val="360"/>
              </a:spcBef>
            </a:pPr>
            <a:r>
              <a:rPr b="0" lang="en-US" sz="1800" spc="-1" strike="noStrike">
                <a:solidFill>
                  <a:srgbClr val="ffffff"/>
                </a:solidFill>
                <a:latin typeface="DejaVu Sans"/>
                <a:ea typeface="DejaVu Sans"/>
              </a:rPr>
              <a:t>Handle different hardware and software communication protocols</a:t>
            </a:r>
            <a:endParaRPr b="0" lang="en-GB" sz="1800" spc="-1" strike="noStrike">
              <a:solidFill>
                <a:srgbClr val="000000"/>
              </a:solidFill>
              <a:latin typeface="Arial"/>
            </a:endParaRPr>
          </a:p>
          <a:p>
            <a:pPr marL="360">
              <a:lnSpc>
                <a:spcPct val="100000"/>
              </a:lnSpc>
              <a:spcBef>
                <a:spcPts val="360"/>
              </a:spcBef>
            </a:pPr>
            <a:r>
              <a:rPr b="0" lang="en-US" sz="1800" spc="-1" strike="noStrike">
                <a:solidFill>
                  <a:srgbClr val="ffffff"/>
                </a:solidFill>
                <a:latin typeface="DejaVu Sans"/>
                <a:ea typeface="DejaVu Sans"/>
              </a:rPr>
              <a:t>Provide security and authentication for devices and users</a:t>
            </a:r>
            <a:endParaRPr b="0" lang="en-GB" sz="1800" spc="-1" strike="noStrike">
              <a:solidFill>
                <a:srgbClr val="000000"/>
              </a:solidFill>
              <a:latin typeface="Arial"/>
            </a:endParaRPr>
          </a:p>
          <a:p>
            <a:pPr marL="360">
              <a:lnSpc>
                <a:spcPct val="100000"/>
              </a:lnSpc>
              <a:spcBef>
                <a:spcPts val="360"/>
              </a:spcBef>
            </a:pPr>
            <a:r>
              <a:rPr b="0" lang="en-US" sz="1800" spc="-1" strike="noStrike">
                <a:solidFill>
                  <a:srgbClr val="ffffff"/>
                </a:solidFill>
                <a:latin typeface="DejaVu Sans"/>
                <a:ea typeface="DejaVu Sans"/>
              </a:rPr>
              <a:t>Collect, visualize, and analyze data the sensors and devices gather</a:t>
            </a:r>
            <a:endParaRPr b="0" lang="en-GB" sz="1800" spc="-1" strike="noStrike">
              <a:solidFill>
                <a:srgbClr val="000000"/>
              </a:solidFill>
              <a:latin typeface="Arial"/>
            </a:endParaRPr>
          </a:p>
          <a:p>
            <a:pPr marL="360">
              <a:lnSpc>
                <a:spcPct val="100000"/>
              </a:lnSpc>
              <a:spcBef>
                <a:spcPts val="360"/>
              </a:spcBef>
            </a:pPr>
            <a:r>
              <a:rPr b="0" lang="en-US" sz="1800" spc="-1" strike="noStrike">
                <a:solidFill>
                  <a:srgbClr val="ffffff"/>
                </a:solidFill>
                <a:latin typeface="DejaVu Sans"/>
                <a:ea typeface="DejaVu Sans"/>
              </a:rPr>
              <a:t>(External) web-service or application integration</a:t>
            </a: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6" name="CustomShape 1"/>
          <p:cNvSpPr/>
          <p:nvPr/>
        </p:nvSpPr>
        <p:spPr>
          <a:xfrm>
            <a:off x="335520" y="764640"/>
            <a:ext cx="10748520" cy="4993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So what is an IoT Platform exactly?</a:t>
            </a:r>
            <a:endParaRPr b="0" lang="en-GB" sz="2400" spc="-1" strike="noStrike">
              <a:solidFill>
                <a:srgbClr val="000000"/>
              </a:solidFill>
              <a:latin typeface="Arial"/>
            </a:endParaRPr>
          </a:p>
        </p:txBody>
      </p:sp>
      <p:sp>
        <p:nvSpPr>
          <p:cNvPr id="357" name="CustomShape 2"/>
          <p:cNvSpPr/>
          <p:nvPr/>
        </p:nvSpPr>
        <p:spPr>
          <a:xfrm>
            <a:off x="335520" y="1268640"/>
            <a:ext cx="10748520" cy="5036040"/>
          </a:xfrm>
          <a:prstGeom prst="rect">
            <a:avLst/>
          </a:prstGeom>
          <a:noFill/>
          <a:ln w="0">
            <a:noFill/>
          </a:ln>
        </p:spPr>
        <p:style>
          <a:lnRef idx="0"/>
          <a:fillRef idx="0"/>
          <a:effectRef idx="0"/>
          <a:fontRef idx="minor"/>
        </p:style>
        <p:txBody>
          <a:bodyPr lIns="90000" rIns="90000" tIns="45000" bIns="45000" anchor="ctr">
            <a:noAutofit/>
          </a:bodyPr>
          <a:p>
            <a:pPr marL="360">
              <a:lnSpc>
                <a:spcPct val="100000"/>
              </a:lnSpc>
              <a:spcBef>
                <a:spcPts val="360"/>
              </a:spcBef>
            </a:pPr>
            <a:r>
              <a:rPr b="0" lang="en-US" sz="1800" spc="-1" strike="noStrike">
                <a:solidFill>
                  <a:srgbClr val="000000"/>
                </a:solidFill>
                <a:latin typeface="DejaVu Sans"/>
                <a:ea typeface="DejaVu Sans"/>
              </a:rPr>
              <a:t>IoT platforms are the support software that connects everything in an IoT system, thereby facilitating communication, data flow, device management, and the functionalities of applications.</a:t>
            </a:r>
            <a:endParaRPr b="0" lang="en-GB" sz="1800" spc="-1" strike="noStrike">
              <a:solidFill>
                <a:srgbClr val="000000"/>
              </a:solidFill>
              <a:latin typeface="Arial"/>
            </a:endParaRPr>
          </a:p>
          <a:p>
            <a:pPr marL="360">
              <a:lnSpc>
                <a:spcPct val="100000"/>
              </a:lnSpc>
              <a:spcBef>
                <a:spcPts val="360"/>
              </a:spcBef>
            </a:pPr>
            <a:endParaRPr b="0" lang="en-GB" sz="1800" spc="-1" strike="noStrike">
              <a:solidFill>
                <a:srgbClr val="000000"/>
              </a:solidFill>
              <a:latin typeface="Arial"/>
            </a:endParaRPr>
          </a:p>
          <a:p>
            <a:pPr marL="1951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Connect hardware, such as sensors and devices</a:t>
            </a:r>
            <a:endParaRPr b="0" lang="en-GB" sz="1800" spc="-1" strike="noStrike">
              <a:solidFill>
                <a:srgbClr val="000000"/>
              </a:solidFill>
              <a:latin typeface="Arial"/>
            </a:endParaRPr>
          </a:p>
          <a:p>
            <a:pPr marL="1951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Handle different hardware and software communication protocols</a:t>
            </a:r>
            <a:endParaRPr b="0" lang="en-GB" sz="1800" spc="-1" strike="noStrike">
              <a:solidFill>
                <a:srgbClr val="000000"/>
              </a:solidFill>
              <a:latin typeface="Arial"/>
            </a:endParaRPr>
          </a:p>
          <a:p>
            <a:pPr marL="1951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Provide security and authentication for devices and users</a:t>
            </a:r>
            <a:endParaRPr b="0" lang="en-GB" sz="1800" spc="-1" strike="noStrike">
              <a:solidFill>
                <a:srgbClr val="000000"/>
              </a:solidFill>
              <a:latin typeface="Arial"/>
            </a:endParaRPr>
          </a:p>
          <a:p>
            <a:pPr marL="1951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Collect, visualize, and analyze data the sensors and devices gather</a:t>
            </a:r>
            <a:endParaRPr b="0" lang="en-GB" sz="1800" spc="-1" strike="noStrike">
              <a:solidFill>
                <a:srgbClr val="000000"/>
              </a:solidFill>
              <a:latin typeface="Arial"/>
            </a:endParaRPr>
          </a:p>
          <a:p>
            <a:pPr marL="1951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(External) web-service or application integration</a:t>
            </a:r>
            <a:endParaRPr b="0" lang="en-GB" sz="1800" spc="-1" strike="noStrike">
              <a:solidFill>
                <a:srgbClr val="000000"/>
              </a:solidFill>
              <a:latin typeface="Arial"/>
            </a:endParaRPr>
          </a:p>
        </p:txBody>
      </p:sp>
      <p:sp>
        <p:nvSpPr>
          <p:cNvPr id="358" name="CustomShape 3"/>
          <p:cNvSpPr/>
          <p:nvPr/>
        </p:nvSpPr>
        <p:spPr>
          <a:xfrm>
            <a:off x="609480" y="273600"/>
            <a:ext cx="10968480" cy="1140840"/>
          </a:xfrm>
          <a:prstGeom prst="rect">
            <a:avLst/>
          </a:prstGeom>
          <a:noFill/>
          <a:ln w="0">
            <a:noFill/>
          </a:ln>
        </p:spPr>
        <p:style>
          <a:lnRef idx="0"/>
          <a:fillRef idx="0"/>
          <a:effectRef idx="0"/>
          <a:fontRef idx="minor"/>
        </p:style>
        <p:txBody>
          <a:bodyPr lIns="90000" rIns="90000" tIns="45000" bIns="45000" anchor="t">
            <a:noAutofit/>
          </a:bodyPr>
          <a:p>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6" name="CustomShape 1"/>
          <p:cNvSpPr/>
          <p:nvPr/>
        </p:nvSpPr>
        <p:spPr>
          <a:xfrm>
            <a:off x="335520" y="4406760"/>
            <a:ext cx="10748520" cy="13575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de-DE" sz="3000" spc="-1" strike="noStrike" cap="all">
                <a:solidFill>
                  <a:srgbClr val="008c4f"/>
                </a:solidFill>
                <a:latin typeface="DejaVu Sans"/>
                <a:ea typeface="DejaVu Sans"/>
              </a:rPr>
              <a:t>Motivation</a:t>
            </a:r>
            <a:endParaRPr b="0" lang="en-GB" sz="3000" spc="-1" strike="noStrike">
              <a:solidFill>
                <a:srgbClr val="000000"/>
              </a:solidFill>
              <a:latin typeface="Arial"/>
            </a:endParaRPr>
          </a:p>
        </p:txBody>
      </p:sp>
      <p:sp>
        <p:nvSpPr>
          <p:cNvPr id="287" name="CustomShape 2"/>
          <p:cNvSpPr/>
          <p:nvPr/>
        </p:nvSpPr>
        <p:spPr>
          <a:xfrm>
            <a:off x="335520" y="2906640"/>
            <a:ext cx="10748520" cy="1495440"/>
          </a:xfrm>
          <a:prstGeom prst="rect">
            <a:avLst/>
          </a:prstGeom>
          <a:noFill/>
          <a:ln w="0">
            <a:noFill/>
          </a:ln>
        </p:spPr>
        <p:style>
          <a:lnRef idx="0"/>
          <a:fillRef idx="0"/>
          <a:effectRef idx="0"/>
          <a:fontRef idx="minor"/>
        </p:style>
        <p:txBody>
          <a:bodyPr lIns="90000" rIns="90000" tIns="45000" bIns="45000" anchor="t">
            <a:noAutofit/>
          </a:bodyPr>
          <a:p>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9" name="CustomShape 1"/>
          <p:cNvSpPr/>
          <p:nvPr/>
        </p:nvSpPr>
        <p:spPr>
          <a:xfrm>
            <a:off x="335520" y="764640"/>
            <a:ext cx="10747800" cy="4986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IoT Clouds</a:t>
            </a:r>
            <a:endParaRPr b="0" lang="en-GB" sz="2400" spc="-1" strike="noStrike">
              <a:solidFill>
                <a:srgbClr val="000000"/>
              </a:solidFill>
              <a:latin typeface="Arial"/>
            </a:endParaRPr>
          </a:p>
        </p:txBody>
      </p:sp>
      <p:sp>
        <p:nvSpPr>
          <p:cNvPr id="360" name="CustomShape 2"/>
          <p:cNvSpPr/>
          <p:nvPr/>
        </p:nvSpPr>
        <p:spPr>
          <a:xfrm>
            <a:off x="335520" y="1268640"/>
            <a:ext cx="10748520" cy="5036040"/>
          </a:xfrm>
          <a:prstGeom prst="rect">
            <a:avLst/>
          </a:prstGeom>
          <a:noFill/>
          <a:ln w="0">
            <a:noFill/>
          </a:ln>
        </p:spPr>
        <p:style>
          <a:lnRef idx="0"/>
          <a:fillRef idx="0"/>
          <a:effectRef idx="0"/>
          <a:fontRef idx="minor"/>
        </p:style>
        <p:txBody>
          <a:bodyPr lIns="90000" rIns="90000" tIns="45000" bIns="45000" anchor="ctr">
            <a:noAutofit/>
          </a:bodyPr>
          <a:p>
            <a:pPr marL="360">
              <a:lnSpc>
                <a:spcPct val="100000"/>
              </a:lnSpc>
              <a:spcBef>
                <a:spcPts val="360"/>
              </a:spcBef>
            </a:pPr>
            <a:endParaRPr b="0" lang="en-GB" sz="1800" spc="-1" strike="noStrike">
              <a:solidFill>
                <a:srgbClr val="000000"/>
              </a:solidFill>
              <a:latin typeface="Arial"/>
            </a:endParaRPr>
          </a:p>
          <a:p>
            <a:pPr marL="1951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AWS IoT</a:t>
            </a:r>
            <a:endParaRPr b="0" lang="en-GB" sz="1800" spc="-1" strike="noStrike">
              <a:solidFill>
                <a:srgbClr val="000000"/>
              </a:solidFill>
              <a:latin typeface="Arial"/>
            </a:endParaRPr>
          </a:p>
          <a:p>
            <a:pPr marL="1951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ThingSpeak</a:t>
            </a:r>
            <a:endParaRPr b="0" lang="en-GB" sz="1800" spc="-1" strike="noStrike">
              <a:solidFill>
                <a:srgbClr val="000000"/>
              </a:solidFill>
              <a:latin typeface="Arial"/>
            </a:endParaRPr>
          </a:p>
          <a:p>
            <a:pPr marL="1951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Samsung Artik Cloud</a:t>
            </a:r>
            <a:endParaRPr b="0" lang="en-GB" sz="1800" spc="-1" strike="noStrike">
              <a:solidFill>
                <a:srgbClr val="000000"/>
              </a:solidFill>
              <a:latin typeface="Arial"/>
            </a:endParaRPr>
          </a:p>
          <a:p>
            <a:pPr marL="1951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Microsoft Azure IoT Platform</a:t>
            </a:r>
            <a:endParaRPr b="0" lang="en-GB" sz="1800" spc="-1" strike="noStrike">
              <a:solidFill>
                <a:srgbClr val="000000"/>
              </a:solidFill>
              <a:latin typeface="Arial"/>
            </a:endParaRPr>
          </a:p>
          <a:p>
            <a:pPr marL="1951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IBM Watson IoT</a:t>
            </a: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1" name="CustomShape 1"/>
          <p:cNvSpPr/>
          <p:nvPr/>
        </p:nvSpPr>
        <p:spPr>
          <a:xfrm>
            <a:off x="335520" y="764640"/>
            <a:ext cx="10747800" cy="4986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IoT Clouds – Comparison</a:t>
            </a:r>
            <a:endParaRPr b="0" lang="en-GB" sz="2400" spc="-1" strike="noStrike">
              <a:solidFill>
                <a:srgbClr val="000000"/>
              </a:solidFill>
              <a:latin typeface="Arial"/>
            </a:endParaRPr>
          </a:p>
        </p:txBody>
      </p:sp>
      <p:sp>
        <p:nvSpPr>
          <p:cNvPr id="362" name="CustomShape 2"/>
          <p:cNvSpPr/>
          <p:nvPr/>
        </p:nvSpPr>
        <p:spPr>
          <a:xfrm>
            <a:off x="263520" y="6375600"/>
            <a:ext cx="10778400" cy="3639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Table recreated from Guth, Jasmin, Uwe Breitenbücher, Michael Falkenthal, Paul Fremantle, Oliver Kopp, Frank Leymann, and Lukas Reinfurt. "A detailed analysis of IoT platform architectures: concepts, similarities, and differences." In Internet of everything, pp. 81-101. Springer, Singapore, 2018.</a:t>
            </a:r>
            <a:endParaRPr b="0" lang="en-GB" sz="900" spc="-1" strike="noStrike">
              <a:solidFill>
                <a:srgbClr val="000000"/>
              </a:solidFill>
              <a:latin typeface="Arial"/>
            </a:endParaRPr>
          </a:p>
        </p:txBody>
      </p:sp>
      <p:graphicFrame>
        <p:nvGraphicFramePr>
          <p:cNvPr id="363" name="Table 3"/>
          <p:cNvGraphicFramePr/>
          <p:nvPr/>
        </p:nvGraphicFramePr>
        <p:xfrm>
          <a:off x="457560" y="1269360"/>
          <a:ext cx="10743840" cy="5107680"/>
        </p:xfrm>
        <a:graphic>
          <a:graphicData uri="http://schemas.openxmlformats.org/drawingml/2006/table">
            <a:tbl>
              <a:tblPr/>
              <a:tblGrid>
                <a:gridCol w="1026360"/>
                <a:gridCol w="902520"/>
                <a:gridCol w="1153080"/>
                <a:gridCol w="992520"/>
                <a:gridCol w="1143000"/>
                <a:gridCol w="1163160"/>
                <a:gridCol w="1433520"/>
                <a:gridCol w="1574280"/>
                <a:gridCol w="1355760"/>
              </a:tblGrid>
              <a:tr h="384840">
                <a:tc>
                  <a:txBody>
                    <a:bodyPr lIns="90000" rIns="90000" anchor="t">
                      <a:noAutofit/>
                    </a:bodyPr>
                    <a:p>
                      <a:pPr algn="ctr">
                        <a:lnSpc>
                          <a:spcPct val="100000"/>
                        </a:lnSpc>
                      </a:pPr>
                      <a:r>
                        <a:rPr b="1" lang="en-US" sz="900" spc="-1" strike="noStrike">
                          <a:solidFill>
                            <a:srgbClr val="000000"/>
                          </a:solidFill>
                          <a:latin typeface="DejaVu Sans"/>
                        </a:rPr>
                        <a:t>Platform</a:t>
                      </a:r>
                      <a:endParaRPr b="0" lang="en-GB"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b3b3b3"/>
                    </a:solidFill>
                  </a:tcPr>
                </a:tc>
                <a:tc>
                  <a:txBody>
                    <a:bodyPr lIns="90000" rIns="90000" anchor="t">
                      <a:noAutofit/>
                    </a:bodyPr>
                    <a:p>
                      <a:pPr algn="ctr">
                        <a:lnSpc>
                          <a:spcPct val="100000"/>
                        </a:lnSpc>
                      </a:pPr>
                      <a:r>
                        <a:rPr b="1" lang="en-US" sz="900" spc="-1" strike="noStrike">
                          <a:solidFill>
                            <a:srgbClr val="000000"/>
                          </a:solidFill>
                          <a:latin typeface="DejaVu Sans"/>
                        </a:rPr>
                        <a:t>FIWARE</a:t>
                      </a:r>
                      <a:endParaRPr b="0" lang="en-GB"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b3b3b3"/>
                    </a:solidFill>
                  </a:tcPr>
                </a:tc>
                <a:tc>
                  <a:txBody>
                    <a:bodyPr lIns="90000" rIns="90000" anchor="t">
                      <a:noAutofit/>
                    </a:bodyPr>
                    <a:p>
                      <a:pPr algn="ctr">
                        <a:lnSpc>
                          <a:spcPct val="100000"/>
                        </a:lnSpc>
                      </a:pPr>
                      <a:r>
                        <a:rPr b="1" lang="en-US" sz="900" spc="-1" strike="noStrike">
                          <a:solidFill>
                            <a:srgbClr val="000000"/>
                          </a:solidFill>
                          <a:latin typeface="DejaVu Sans"/>
                        </a:rPr>
                        <a:t>OpenMTC</a:t>
                      </a:r>
                      <a:endParaRPr b="0" lang="en-GB"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b3b3b3"/>
                    </a:solidFill>
                  </a:tcPr>
                </a:tc>
                <a:tc>
                  <a:txBody>
                    <a:bodyPr lIns="90000" rIns="90000" anchor="t">
                      <a:noAutofit/>
                    </a:bodyPr>
                    <a:p>
                      <a:pPr algn="ctr">
                        <a:lnSpc>
                          <a:spcPct val="100000"/>
                        </a:lnSpc>
                      </a:pPr>
                      <a:r>
                        <a:rPr b="1" lang="en-US" sz="900" spc="-1" strike="noStrike">
                          <a:solidFill>
                            <a:srgbClr val="000000"/>
                          </a:solidFill>
                          <a:latin typeface="DejaVu Sans"/>
                        </a:rPr>
                        <a:t>SiteWhere</a:t>
                      </a:r>
                      <a:endParaRPr b="0" lang="en-GB"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b3b3b3"/>
                    </a:solidFill>
                  </a:tcPr>
                </a:tc>
                <a:tc>
                  <a:txBody>
                    <a:bodyPr lIns="90000" rIns="90000" anchor="t">
                      <a:noAutofit/>
                    </a:bodyPr>
                    <a:p>
                      <a:pPr algn="ctr">
                        <a:lnSpc>
                          <a:spcPct val="100000"/>
                        </a:lnSpc>
                      </a:pPr>
                      <a:r>
                        <a:rPr b="1" lang="en-US" sz="900" spc="-1" strike="noStrike">
                          <a:solidFill>
                            <a:srgbClr val="000000"/>
                          </a:solidFill>
                          <a:latin typeface="DejaVu Sans"/>
                        </a:rPr>
                        <a:t>Webinos</a:t>
                      </a:r>
                      <a:endParaRPr b="0" lang="en-GB"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b3b3b3"/>
                    </a:solidFill>
                  </a:tcPr>
                </a:tc>
                <a:tc>
                  <a:txBody>
                    <a:bodyPr lIns="90000" rIns="90000" anchor="t">
                      <a:noAutofit/>
                    </a:bodyPr>
                    <a:p>
                      <a:pPr algn="ctr">
                        <a:lnSpc>
                          <a:spcPct val="100000"/>
                        </a:lnSpc>
                      </a:pPr>
                      <a:r>
                        <a:rPr b="1" lang="en-US" sz="900" spc="-1" strike="noStrike">
                          <a:solidFill>
                            <a:srgbClr val="000000"/>
                          </a:solidFill>
                          <a:latin typeface="DejaVu Sans"/>
                        </a:rPr>
                        <a:t>AWS IoT</a:t>
                      </a:r>
                      <a:endParaRPr b="0" lang="en-GB"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b3b3b3"/>
                    </a:solidFill>
                  </a:tcPr>
                </a:tc>
                <a:tc>
                  <a:txBody>
                    <a:bodyPr lIns="90000" rIns="90000" anchor="t">
                      <a:noAutofit/>
                    </a:bodyPr>
                    <a:p>
                      <a:pPr algn="ctr">
                        <a:lnSpc>
                          <a:spcPct val="100000"/>
                        </a:lnSpc>
                      </a:pPr>
                      <a:r>
                        <a:rPr b="1" lang="en-US" sz="900" spc="-1" strike="noStrike">
                          <a:solidFill>
                            <a:srgbClr val="000000"/>
                          </a:solidFill>
                          <a:latin typeface="DejaVu Sans"/>
                        </a:rPr>
                        <a:t>IBM Watson IoT Platform</a:t>
                      </a:r>
                      <a:endParaRPr b="0" lang="en-GB"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b3b3b3"/>
                    </a:solidFill>
                  </a:tcPr>
                </a:tc>
                <a:tc>
                  <a:txBody>
                    <a:bodyPr lIns="90000" rIns="90000" anchor="t">
                      <a:noAutofit/>
                    </a:bodyPr>
                    <a:p>
                      <a:pPr algn="ctr">
                        <a:lnSpc>
                          <a:spcPct val="100000"/>
                        </a:lnSpc>
                      </a:pPr>
                      <a:r>
                        <a:rPr b="1" lang="en-US" sz="900" spc="-1" strike="noStrike">
                          <a:solidFill>
                            <a:srgbClr val="000000"/>
                          </a:solidFill>
                          <a:latin typeface="DejaVu Sans"/>
                        </a:rPr>
                        <a:t>MS Azure IoT Hub</a:t>
                      </a:r>
                      <a:endParaRPr b="0" lang="en-GB"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b3b3b3"/>
                    </a:solidFill>
                  </a:tcPr>
                </a:tc>
                <a:tc>
                  <a:txBody>
                    <a:bodyPr lIns="90000" rIns="90000" anchor="t">
                      <a:noAutofit/>
                    </a:bodyPr>
                    <a:p>
                      <a:pPr algn="ctr">
                        <a:lnSpc>
                          <a:spcPct val="100000"/>
                        </a:lnSpc>
                      </a:pPr>
                      <a:r>
                        <a:rPr b="1" lang="en-US" sz="900" spc="-1" strike="noStrike">
                          <a:solidFill>
                            <a:srgbClr val="000000"/>
                          </a:solidFill>
                          <a:latin typeface="DejaVu Sans"/>
                        </a:rPr>
                        <a:t>Samsung SmartThings</a:t>
                      </a:r>
                      <a:endParaRPr b="0" lang="en-GB"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b3b3b3"/>
                    </a:solidFill>
                  </a:tcPr>
                </a:tc>
              </a:tr>
              <a:tr h="691920">
                <a:tc>
                  <a:txBody>
                    <a:bodyPr lIns="90000" rIns="90000" anchor="t">
                      <a:noAutofit/>
                    </a:bodyPr>
                    <a:p>
                      <a:pPr algn="ctr">
                        <a:lnSpc>
                          <a:spcPct val="100000"/>
                        </a:lnSpc>
                      </a:pPr>
                      <a:r>
                        <a:rPr b="1" lang="en-US" sz="1000" spc="-1" strike="noStrike">
                          <a:solidFill>
                            <a:srgbClr val="000000"/>
                          </a:solidFill>
                          <a:latin typeface="DejaVu Sans"/>
                        </a:rPr>
                        <a:t>Sensor/Actuator</a:t>
                      </a:r>
                      <a:endParaRPr b="0" lang="en-GB" sz="10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nSpc>
                          <a:spcPct val="100000"/>
                        </a:lnSpc>
                      </a:pPr>
                      <a:r>
                        <a:rPr b="0" lang="en-US" sz="1000" spc="-1" strike="noStrike">
                          <a:solidFill>
                            <a:srgbClr val="000000"/>
                          </a:solidFill>
                          <a:latin typeface="DejaVu Sans"/>
                        </a:rPr>
                        <a:t>-*</a:t>
                      </a:r>
                      <a:endParaRPr b="0" lang="en-GB" sz="10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nSpc>
                          <a:spcPct val="100000"/>
                        </a:lnSpc>
                      </a:pPr>
                      <a:r>
                        <a:rPr b="0" lang="en-US" sz="1000" spc="-1" strike="noStrike">
                          <a:solidFill>
                            <a:srgbClr val="000000"/>
                          </a:solidFill>
                          <a:latin typeface="DejaVu Sans"/>
                        </a:rPr>
                        <a:t>Sensors &amp; Actuators</a:t>
                      </a:r>
                      <a:endParaRPr b="0" lang="en-GB" sz="10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nSpc>
                          <a:spcPct val="100000"/>
                        </a:lnSpc>
                      </a:pPr>
                      <a:r>
                        <a:rPr b="0" lang="en-US" sz="1000" spc="-1" strike="noStrike">
                          <a:solidFill>
                            <a:srgbClr val="000000"/>
                          </a:solidFill>
                          <a:latin typeface="DejaVu Sans"/>
                        </a:rPr>
                        <a:t>-*</a:t>
                      </a:r>
                      <a:endParaRPr b="0" lang="en-GB" sz="10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nSpc>
                          <a:spcPct val="100000"/>
                        </a:lnSpc>
                      </a:pPr>
                      <a:r>
                        <a:rPr b="0" lang="en-US" sz="1000" spc="-1" strike="noStrike">
                          <a:solidFill>
                            <a:srgbClr val="000000"/>
                          </a:solidFill>
                          <a:latin typeface="DejaVu Sans"/>
                        </a:rPr>
                        <a:t>-*</a:t>
                      </a:r>
                      <a:endParaRPr b="0" lang="en-GB" sz="10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nSpc>
                          <a:spcPct val="100000"/>
                        </a:lnSpc>
                      </a:pPr>
                      <a:r>
                        <a:rPr b="0" lang="en-US" sz="1000" spc="-1" strike="noStrike">
                          <a:solidFill>
                            <a:srgbClr val="000000"/>
                          </a:solidFill>
                          <a:latin typeface="DejaVu Sans"/>
                        </a:rPr>
                        <a:t>-*</a:t>
                      </a:r>
                      <a:endParaRPr b="0" lang="en-GB" sz="10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nSpc>
                          <a:spcPct val="100000"/>
                        </a:lnSpc>
                      </a:pPr>
                      <a:r>
                        <a:rPr b="0" lang="en-US" sz="1000" spc="-1" strike="noStrike">
                          <a:solidFill>
                            <a:srgbClr val="000000"/>
                          </a:solidFill>
                          <a:latin typeface="DejaVu Sans"/>
                        </a:rPr>
                        <a:t>-*</a:t>
                      </a:r>
                      <a:endParaRPr b="0" lang="en-GB" sz="10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nSpc>
                          <a:spcPct val="100000"/>
                        </a:lnSpc>
                      </a:pPr>
                      <a:r>
                        <a:rPr b="0" lang="en-US" sz="1000" spc="-1" strike="noStrike">
                          <a:solidFill>
                            <a:srgbClr val="000000"/>
                          </a:solidFill>
                          <a:latin typeface="DejaVu Sans"/>
                        </a:rPr>
                        <a:t>-*</a:t>
                      </a:r>
                      <a:endParaRPr b="0" lang="en-GB" sz="10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nSpc>
                          <a:spcPct val="100000"/>
                        </a:lnSpc>
                      </a:pPr>
                      <a:r>
                        <a:rPr b="0" lang="en-US" sz="1000" spc="-1" strike="noStrike">
                          <a:solidFill>
                            <a:srgbClr val="000000"/>
                          </a:solidFill>
                          <a:latin typeface="DejaVu Sans"/>
                        </a:rPr>
                        <a:t>Sensors &amp; Actuators &amp; Devices &amp; Users &amp; Things</a:t>
                      </a:r>
                      <a:endParaRPr b="0" lang="en-GB" sz="10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r>
              <a:tr h="816840">
                <a:tc>
                  <a:txBody>
                    <a:bodyPr lIns="90000" rIns="90000" anchor="t">
                      <a:noAutofit/>
                    </a:bodyPr>
                    <a:p>
                      <a:pPr algn="ctr">
                        <a:lnSpc>
                          <a:spcPct val="100000"/>
                        </a:lnSpc>
                      </a:pPr>
                      <a:r>
                        <a:rPr b="1" lang="en-US" sz="1000" spc="-1" strike="noStrike">
                          <a:solidFill>
                            <a:srgbClr val="000000"/>
                          </a:solidFill>
                          <a:latin typeface="DejaVu Sans"/>
                        </a:rPr>
                        <a:t>Device</a:t>
                      </a:r>
                      <a:endParaRPr b="0" lang="en-GB" sz="10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a:lnSpc>
                          <a:spcPct val="100000"/>
                        </a:lnSpc>
                      </a:pPr>
                      <a:r>
                        <a:rPr b="0" lang="en-US" sz="1000" spc="-1" strike="noStrike">
                          <a:solidFill>
                            <a:srgbClr val="000000"/>
                          </a:solidFill>
                          <a:latin typeface="DejaVu Sans"/>
                        </a:rPr>
                        <a:t>Device/NGSI Device</a:t>
                      </a:r>
                      <a:endParaRPr b="0" lang="en-GB" sz="10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a:lnSpc>
                          <a:spcPct val="100000"/>
                        </a:lnSpc>
                      </a:pPr>
                      <a:r>
                        <a:rPr b="0" lang="en-US" sz="1000" spc="-1" strike="noStrike">
                          <a:solidFill>
                            <a:srgbClr val="000000"/>
                          </a:solidFill>
                          <a:latin typeface="DejaVu Sans"/>
                        </a:rPr>
                        <a:t>-*</a:t>
                      </a:r>
                      <a:endParaRPr b="0" lang="en-GB" sz="10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a:lnSpc>
                          <a:spcPct val="100000"/>
                        </a:lnSpc>
                      </a:pPr>
                      <a:r>
                        <a:rPr b="0" lang="en-US" sz="1000" spc="-1" strike="noStrike">
                          <a:solidFill>
                            <a:srgbClr val="000000"/>
                          </a:solidFill>
                          <a:latin typeface="DejaVu Sans"/>
                        </a:rPr>
                        <a:t>Data from Devices + Commands to Devices</a:t>
                      </a:r>
                      <a:endParaRPr b="0" lang="en-GB" sz="10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a:lnSpc>
                          <a:spcPct val="100000"/>
                        </a:lnSpc>
                      </a:pPr>
                      <a:r>
                        <a:rPr b="0" lang="en-US" sz="1000" spc="-1" strike="noStrike">
                          <a:solidFill>
                            <a:srgbClr val="000000"/>
                          </a:solidFill>
                          <a:latin typeface="DejaVu Sans"/>
                        </a:rPr>
                        <a:t>PZP: Policy + Session + Discovery + Context Manager</a:t>
                      </a:r>
                      <a:endParaRPr b="0" lang="en-GB" sz="10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a:lnSpc>
                          <a:spcPct val="100000"/>
                        </a:lnSpc>
                      </a:pPr>
                      <a:r>
                        <a:rPr b="0" lang="en-US" sz="1000" spc="-1" strike="noStrike">
                          <a:solidFill>
                            <a:srgbClr val="000000"/>
                          </a:solidFill>
                          <a:latin typeface="DejaVu Sans"/>
                        </a:rPr>
                        <a:t>Things</a:t>
                      </a:r>
                      <a:endParaRPr b="0" lang="en-GB" sz="10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a:lnSpc>
                          <a:spcPct val="100000"/>
                        </a:lnSpc>
                      </a:pPr>
                      <a:r>
                        <a:rPr b="0" lang="en-US" sz="1000" spc="-1" strike="noStrike">
                          <a:solidFill>
                            <a:srgbClr val="000000"/>
                          </a:solidFill>
                          <a:latin typeface="DejaVu Sans"/>
                        </a:rPr>
                        <a:t>-*</a:t>
                      </a:r>
                      <a:endParaRPr b="0" lang="en-GB" sz="10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a:lnSpc>
                          <a:spcPct val="100000"/>
                        </a:lnSpc>
                      </a:pPr>
                      <a:r>
                        <a:rPr b="0" lang="en-US" sz="1000" spc="-1" strike="noStrike">
                          <a:solidFill>
                            <a:srgbClr val="000000"/>
                          </a:solidFill>
                          <a:latin typeface="DejaVu Sans"/>
                        </a:rPr>
                        <a:t>Device</a:t>
                      </a:r>
                      <a:endParaRPr b="0" lang="en-GB" sz="10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a:lnSpc>
                          <a:spcPct val="100000"/>
                        </a:lnSpc>
                      </a:pPr>
                      <a:r>
                        <a:rPr b="0" lang="en-US" sz="1000" spc="-1" strike="noStrike">
                          <a:solidFill>
                            <a:srgbClr val="000000"/>
                          </a:solidFill>
                          <a:latin typeface="DejaVu Sans"/>
                        </a:rPr>
                        <a:t>Sensors &amp; Actuators &amp; Devices &amp; Users &amp; Things + Clients (- Devices)</a:t>
                      </a:r>
                      <a:endParaRPr b="0" lang="en-GB" sz="10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r>
              <a:tr h="816840">
                <a:tc>
                  <a:txBody>
                    <a:bodyPr lIns="90000" rIns="90000" anchor="t">
                      <a:noAutofit/>
                    </a:bodyPr>
                    <a:p>
                      <a:pPr algn="ctr">
                        <a:lnSpc>
                          <a:spcPct val="100000"/>
                        </a:lnSpc>
                      </a:pPr>
                      <a:r>
                        <a:rPr b="1" lang="en-US" sz="1000" spc="-1" strike="noStrike">
                          <a:solidFill>
                            <a:srgbClr val="000000"/>
                          </a:solidFill>
                          <a:latin typeface="DejaVu Sans"/>
                        </a:rPr>
                        <a:t> </a:t>
                      </a:r>
                      <a:r>
                        <a:rPr b="1" lang="en-US" sz="1000" spc="-1" strike="noStrike">
                          <a:solidFill>
                            <a:srgbClr val="000000"/>
                          </a:solidFill>
                          <a:latin typeface="DejaVu Sans"/>
                        </a:rPr>
                        <a:t>Gateway</a:t>
                      </a:r>
                      <a:endParaRPr b="0" lang="en-GB" sz="10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nSpc>
                          <a:spcPct val="100000"/>
                        </a:lnSpc>
                      </a:pPr>
                      <a:r>
                        <a:rPr b="0" lang="en-US" sz="1000" spc="-1" strike="noStrike">
                          <a:solidFill>
                            <a:srgbClr val="000000"/>
                          </a:solidFill>
                          <a:latin typeface="DejaVu Sans"/>
                        </a:rPr>
                        <a:t>IoT Edge</a:t>
                      </a:r>
                      <a:endParaRPr b="0" lang="en-GB" sz="10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nSpc>
                          <a:spcPct val="100000"/>
                        </a:lnSpc>
                      </a:pPr>
                      <a:r>
                        <a:rPr b="0" lang="en-US" sz="1000" spc="-1" strike="noStrike">
                          <a:solidFill>
                            <a:srgbClr val="000000"/>
                          </a:solidFill>
                          <a:latin typeface="DejaVu Sans"/>
                        </a:rPr>
                        <a:t>Front-End: Core Features + Connectivity + Back-End: Connectivity</a:t>
                      </a:r>
                      <a:endParaRPr b="0" lang="en-GB" sz="10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nSpc>
                          <a:spcPct val="100000"/>
                        </a:lnSpc>
                      </a:pPr>
                      <a:r>
                        <a:rPr b="0" lang="en-US" sz="1000" spc="-1" strike="noStrike">
                          <a:solidFill>
                            <a:srgbClr val="000000"/>
                          </a:solidFill>
                          <a:latin typeface="DejaVu Sans"/>
                        </a:rPr>
                        <a:t>-*</a:t>
                      </a:r>
                      <a:endParaRPr b="0" lang="en-GB" sz="10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nSpc>
                          <a:spcPct val="100000"/>
                        </a:lnSpc>
                      </a:pPr>
                      <a:r>
                        <a:rPr b="0" lang="en-US" sz="1000" spc="-1" strike="noStrike">
                          <a:solidFill>
                            <a:srgbClr val="000000"/>
                          </a:solidFill>
                          <a:latin typeface="DejaVu Sans"/>
                        </a:rPr>
                        <a:t>PZP: Sync + Messaging Manager + PZH: Sync Manager</a:t>
                      </a:r>
                      <a:endParaRPr b="0" lang="en-GB" sz="10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nSpc>
                          <a:spcPct val="100000"/>
                        </a:lnSpc>
                      </a:pPr>
                      <a:r>
                        <a:rPr b="0" lang="en-US" sz="1000" spc="-1" strike="noStrike">
                          <a:solidFill>
                            <a:srgbClr val="000000"/>
                          </a:solidFill>
                          <a:latin typeface="DejaVu Sans"/>
                        </a:rPr>
                        <a:t>-*</a:t>
                      </a:r>
                      <a:endParaRPr b="0" lang="en-GB" sz="10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nSpc>
                          <a:spcPct val="100000"/>
                        </a:lnSpc>
                      </a:pPr>
                      <a:r>
                        <a:rPr b="0" lang="en-US" sz="1000" spc="-1" strike="noStrike">
                          <a:solidFill>
                            <a:srgbClr val="000000"/>
                          </a:solidFill>
                          <a:latin typeface="DejaVu Sans"/>
                        </a:rPr>
                        <a:t>Connect</a:t>
                      </a:r>
                      <a:endParaRPr b="0" lang="en-GB" sz="10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nSpc>
                          <a:spcPct val="100000"/>
                        </a:lnSpc>
                      </a:pPr>
                      <a:r>
                        <a:rPr b="0" lang="en-US" sz="1000" spc="-1" strike="noStrike">
                          <a:solidFill>
                            <a:srgbClr val="000000"/>
                          </a:solidFill>
                          <a:latin typeface="DejaVu Sans"/>
                        </a:rPr>
                        <a:t>Cloud Protocol Gateway + Field Gateway</a:t>
                      </a:r>
                      <a:endParaRPr b="0" lang="en-GB" sz="10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nSpc>
                          <a:spcPct val="100000"/>
                        </a:lnSpc>
                      </a:pPr>
                      <a:r>
                        <a:rPr b="0" lang="en-US" sz="1000" spc="-1" strike="noStrike">
                          <a:solidFill>
                            <a:srgbClr val="000000"/>
                          </a:solidFill>
                          <a:latin typeface="DejaVu Sans"/>
                        </a:rPr>
                        <a:t>Hub and Client Connectivity + Device Type Handlers</a:t>
                      </a:r>
                      <a:endParaRPr b="0" lang="en-GB" sz="10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r>
              <a:tr h="816840">
                <a:tc>
                  <a:txBody>
                    <a:bodyPr lIns="90000" rIns="90000" anchor="t">
                      <a:noAutofit/>
                    </a:bodyPr>
                    <a:p>
                      <a:pPr algn="ctr">
                        <a:lnSpc>
                          <a:spcPct val="100000"/>
                        </a:lnSpc>
                      </a:pPr>
                      <a:r>
                        <a:rPr b="1" lang="en-US" sz="1000" spc="-1" strike="noStrike">
                          <a:solidFill>
                            <a:srgbClr val="000000"/>
                          </a:solidFill>
                          <a:latin typeface="DejaVu Sans"/>
                        </a:rPr>
                        <a:t>IoT Integration Middleware</a:t>
                      </a:r>
                      <a:endParaRPr b="0" lang="en-GB" sz="10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a:lnSpc>
                          <a:spcPct val="100000"/>
                        </a:lnSpc>
                      </a:pPr>
                      <a:r>
                        <a:rPr b="0" lang="en-US" sz="1000" spc="-1" strike="noStrike">
                          <a:solidFill>
                            <a:srgbClr val="000000"/>
                          </a:solidFill>
                          <a:latin typeface="DejaVu Sans"/>
                        </a:rPr>
                        <a:t>IoT Back-End + Data Context Broker</a:t>
                      </a:r>
                      <a:endParaRPr b="0" lang="en-GB" sz="10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a:lnSpc>
                          <a:spcPct val="100000"/>
                        </a:lnSpc>
                      </a:pPr>
                      <a:r>
                        <a:rPr b="0" lang="en-US" sz="1000" spc="-1" strike="noStrike">
                          <a:solidFill>
                            <a:srgbClr val="000000"/>
                          </a:solidFill>
                          <a:latin typeface="DejaVu Sans"/>
                        </a:rPr>
                        <a:t>Back-End: Connectivity + Core Features + Application Enablement</a:t>
                      </a:r>
                      <a:endParaRPr b="0" lang="en-GB" sz="10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a:lnSpc>
                          <a:spcPct val="100000"/>
                        </a:lnSpc>
                      </a:pPr>
                      <a:r>
                        <a:rPr b="0" lang="en-US" sz="1000" spc="-1" strike="noStrike">
                          <a:solidFill>
                            <a:srgbClr val="000000"/>
                          </a:solidFill>
                          <a:latin typeface="DejaVu Sans"/>
                        </a:rPr>
                        <a:t>SiteWhere Tenant Engine</a:t>
                      </a:r>
                      <a:endParaRPr b="0" lang="en-GB" sz="10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a:lnSpc>
                          <a:spcPct val="100000"/>
                        </a:lnSpc>
                      </a:pPr>
                      <a:r>
                        <a:rPr b="0" lang="en-US" sz="1000" spc="-1" strike="noStrike">
                          <a:solidFill>
                            <a:srgbClr val="000000"/>
                          </a:solidFill>
                          <a:latin typeface="DejaVu Sans"/>
                        </a:rPr>
                        <a:t>PZH: User Authentication + Policy Repository + Policy Enforcement + Web APIs</a:t>
                      </a:r>
                      <a:endParaRPr b="0" lang="en-GB" sz="10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a:lnSpc>
                          <a:spcPct val="100000"/>
                        </a:lnSpc>
                      </a:pPr>
                      <a:r>
                        <a:rPr b="0" lang="en-US" sz="1000" spc="-1" strike="noStrike">
                          <a:solidFill>
                            <a:srgbClr val="000000"/>
                          </a:solidFill>
                          <a:latin typeface="DejaVu Sans"/>
                        </a:rPr>
                        <a:t>Message Broker  + Thing Shadows + Thing Registry + Rules Engine + Security &amp; Identity</a:t>
                      </a:r>
                      <a:endParaRPr b="0" lang="en-GB" sz="10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a:lnSpc>
                          <a:spcPct val="100000"/>
                        </a:lnSpc>
                      </a:pPr>
                      <a:r>
                        <a:rPr b="0" lang="en-US" sz="1000" spc="-1" strike="noStrike">
                          <a:solidFill>
                            <a:srgbClr val="000000"/>
                          </a:solidFill>
                          <a:latin typeface="DejaVu Sans"/>
                        </a:rPr>
                        <a:t>Analytics + Risk Management + Connect + Information Management + Bluemix Open Standards Based Services + Flexible Deployment</a:t>
                      </a:r>
                      <a:endParaRPr b="0" lang="en-GB" sz="10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a:lnSpc>
                          <a:spcPct val="100000"/>
                        </a:lnSpc>
                      </a:pPr>
                      <a:r>
                        <a:rPr b="0" lang="en-US" sz="1000" spc="-1" strike="noStrike">
                          <a:solidFill>
                            <a:srgbClr val="000000"/>
                          </a:solidFill>
                          <a:latin typeface="DejaVu Sans"/>
                        </a:rPr>
                        <a:t>IoT Hub + Event Processing and Insight + Device Business Logic, Connectivity Monitoring + Application Device Provisioning and Management</a:t>
                      </a:r>
                      <a:endParaRPr b="0" lang="en-GB" sz="10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a:lnSpc>
                          <a:spcPct val="100000"/>
                        </a:lnSpc>
                      </a:pPr>
                      <a:r>
                        <a:rPr b="0" lang="en-US" sz="1000" spc="-1" strike="noStrike">
                          <a:solidFill>
                            <a:srgbClr val="000000"/>
                          </a:solidFill>
                          <a:latin typeface="DejaVu Sans"/>
                        </a:rPr>
                        <a:t>Application Management System + Subscription Processing</a:t>
                      </a:r>
                      <a:endParaRPr b="0" lang="en-GB" sz="10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r>
              <a:tr h="819000">
                <a:tc>
                  <a:txBody>
                    <a:bodyPr lIns="90000" rIns="90000" anchor="t">
                      <a:noAutofit/>
                    </a:bodyPr>
                    <a:p>
                      <a:pPr algn="ctr">
                        <a:lnSpc>
                          <a:spcPct val="100000"/>
                        </a:lnSpc>
                      </a:pPr>
                      <a:r>
                        <a:rPr b="1" lang="en-US" sz="1000" spc="-1" strike="noStrike">
                          <a:solidFill>
                            <a:srgbClr val="000000"/>
                          </a:solidFill>
                          <a:latin typeface="DejaVu Sans"/>
                        </a:rPr>
                        <a:t>Application</a:t>
                      </a:r>
                      <a:endParaRPr b="0" lang="en-GB" sz="10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nSpc>
                          <a:spcPct val="100000"/>
                        </a:lnSpc>
                      </a:pPr>
                      <a:r>
                        <a:rPr b="0" lang="en-US" sz="1000" spc="-1" strike="noStrike">
                          <a:solidFill>
                            <a:srgbClr val="000000"/>
                          </a:solidFill>
                          <a:latin typeface="DejaVu Sans"/>
                        </a:rPr>
                        <a:t>-*</a:t>
                      </a:r>
                      <a:endParaRPr b="0" lang="en-GB" sz="10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nSpc>
                          <a:spcPct val="100000"/>
                        </a:lnSpc>
                      </a:pPr>
                      <a:r>
                        <a:rPr b="0" lang="en-US" sz="1000" spc="-1" strike="noStrike">
                          <a:solidFill>
                            <a:srgbClr val="000000"/>
                          </a:solidFill>
                          <a:latin typeface="DejaVu Sans"/>
                        </a:rPr>
                        <a:t>Applications + Other M2M Platform</a:t>
                      </a:r>
                      <a:endParaRPr b="0" lang="en-GB" sz="10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nSpc>
                          <a:spcPct val="100000"/>
                        </a:lnSpc>
                      </a:pPr>
                      <a:r>
                        <a:rPr b="0" lang="en-US" sz="1000" spc="-1" strike="noStrike">
                          <a:solidFill>
                            <a:srgbClr val="000000"/>
                          </a:solidFill>
                          <a:latin typeface="DejaVu Sans"/>
                        </a:rPr>
                        <a:t>Integration- + REST-components</a:t>
                      </a:r>
                      <a:endParaRPr b="0" lang="en-GB" sz="10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nSpc>
                          <a:spcPct val="100000"/>
                        </a:lnSpc>
                      </a:pPr>
                      <a:r>
                        <a:rPr b="0" lang="en-US" sz="1000" spc="-1" strike="noStrike">
                          <a:solidFill>
                            <a:srgbClr val="000000"/>
                          </a:solidFill>
                          <a:latin typeface="DejaVu Sans"/>
                        </a:rPr>
                        <a:t>Third Party Applications</a:t>
                      </a:r>
                      <a:endParaRPr b="0" lang="en-GB" sz="10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nSpc>
                          <a:spcPct val="100000"/>
                        </a:lnSpc>
                      </a:pPr>
                      <a:r>
                        <a:rPr b="0" lang="en-US" sz="1000" spc="-1" strike="noStrike">
                          <a:solidFill>
                            <a:srgbClr val="000000"/>
                          </a:solidFill>
                          <a:latin typeface="DejaVu Sans"/>
                        </a:rPr>
                        <a:t>Amazon Services + IoT Applications</a:t>
                      </a:r>
                      <a:endParaRPr b="0" lang="en-GB" sz="10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nSpc>
                          <a:spcPct val="100000"/>
                        </a:lnSpc>
                      </a:pPr>
                      <a:r>
                        <a:rPr b="0" lang="en-US" sz="1000" spc="-1" strike="noStrike">
                          <a:solidFill>
                            <a:srgbClr val="000000"/>
                          </a:solidFill>
                          <a:latin typeface="DejaVu Sans"/>
                        </a:rPr>
                        <a:t>IoT Industry Solutions + Third Party Apps</a:t>
                      </a:r>
                      <a:endParaRPr b="0" lang="en-GB" sz="10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nSpc>
                          <a:spcPct val="100000"/>
                        </a:lnSpc>
                      </a:pPr>
                      <a:r>
                        <a:rPr b="0" lang="en-US" sz="1000" spc="-1" strike="noStrike">
                          <a:solidFill>
                            <a:srgbClr val="000000"/>
                          </a:solidFill>
                          <a:latin typeface="DejaVu Sans"/>
                        </a:rPr>
                        <a:t>Application Device Provisioning and Management</a:t>
                      </a:r>
                      <a:endParaRPr b="0" lang="en-GB" sz="10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nSpc>
                          <a:spcPct val="100000"/>
                        </a:lnSpc>
                      </a:pPr>
                      <a:r>
                        <a:rPr b="0" lang="en-US" sz="1000" spc="-1" strike="noStrike">
                          <a:solidFill>
                            <a:srgbClr val="000000"/>
                          </a:solidFill>
                          <a:latin typeface="DejaVu Sans"/>
                        </a:rPr>
                        <a:t>Event Stream + Web UI + Core APIs + External System + Physical Graph</a:t>
                      </a:r>
                      <a:endParaRPr b="0" lang="en-GB" sz="10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r>
            </a:tbl>
          </a:graphicData>
        </a:graphic>
      </p:graphicFrame>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4" name="CustomShape 1"/>
          <p:cNvSpPr/>
          <p:nvPr/>
        </p:nvSpPr>
        <p:spPr>
          <a:xfrm>
            <a:off x="335520" y="764640"/>
            <a:ext cx="10747800" cy="4986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AWS IoT for Industrial Applications </a:t>
            </a:r>
            <a:endParaRPr b="0" lang="en-GB" sz="2400" spc="-1" strike="noStrike">
              <a:solidFill>
                <a:srgbClr val="000000"/>
              </a:solidFill>
              <a:latin typeface="Arial"/>
            </a:endParaRPr>
          </a:p>
        </p:txBody>
      </p:sp>
      <p:sp>
        <p:nvSpPr>
          <p:cNvPr id="365" name="CustomShape 2"/>
          <p:cNvSpPr/>
          <p:nvPr/>
        </p:nvSpPr>
        <p:spPr>
          <a:xfrm>
            <a:off x="263520" y="6411600"/>
            <a:ext cx="725148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Image recreated from https://aws.amazon.com/iot/solutions/industrial-iot</a:t>
            </a:r>
            <a:endParaRPr b="0" lang="en-GB" sz="900" spc="-1" strike="noStrike">
              <a:solidFill>
                <a:srgbClr val="000000"/>
              </a:solidFill>
              <a:latin typeface="Arial"/>
            </a:endParaRPr>
          </a:p>
        </p:txBody>
      </p:sp>
      <p:pic>
        <p:nvPicPr>
          <p:cNvPr id="366" name="" descr=""/>
          <p:cNvPicPr/>
          <p:nvPr/>
        </p:nvPicPr>
        <p:blipFill>
          <a:blip r:embed="rId1"/>
          <a:stretch/>
        </p:blipFill>
        <p:spPr>
          <a:xfrm>
            <a:off x="685800" y="1265040"/>
            <a:ext cx="10056600" cy="5184000"/>
          </a:xfrm>
          <a:prstGeom prst="rect">
            <a:avLst/>
          </a:prstGeom>
          <a:ln w="0">
            <a:noFill/>
          </a:ln>
        </p:spPr>
      </p:pic>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7" name="CustomShape 1"/>
          <p:cNvSpPr/>
          <p:nvPr/>
        </p:nvSpPr>
        <p:spPr>
          <a:xfrm>
            <a:off x="335520" y="764640"/>
            <a:ext cx="10747800" cy="4986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AWS IoT for the Connected Homes</a:t>
            </a:r>
            <a:endParaRPr b="0" lang="en-GB" sz="2400" spc="-1" strike="noStrike">
              <a:solidFill>
                <a:srgbClr val="000000"/>
              </a:solidFill>
              <a:latin typeface="Arial"/>
            </a:endParaRPr>
          </a:p>
        </p:txBody>
      </p:sp>
      <p:sp>
        <p:nvSpPr>
          <p:cNvPr id="368" name="CustomShape 2"/>
          <p:cNvSpPr/>
          <p:nvPr/>
        </p:nvSpPr>
        <p:spPr>
          <a:xfrm>
            <a:off x="263520" y="6411600"/>
            <a:ext cx="725148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Image recreated from https://aws.amazon.com/iot/solutions/connected-home</a:t>
            </a:r>
            <a:endParaRPr b="0" lang="en-GB" sz="900" spc="-1" strike="noStrike">
              <a:solidFill>
                <a:srgbClr val="000000"/>
              </a:solidFill>
              <a:latin typeface="Arial"/>
            </a:endParaRPr>
          </a:p>
        </p:txBody>
      </p:sp>
      <p:pic>
        <p:nvPicPr>
          <p:cNvPr id="369" name="" descr=""/>
          <p:cNvPicPr/>
          <p:nvPr/>
        </p:nvPicPr>
        <p:blipFill>
          <a:blip r:embed="rId1"/>
          <a:stretch/>
        </p:blipFill>
        <p:spPr>
          <a:xfrm>
            <a:off x="360360" y="1658160"/>
            <a:ext cx="11243160" cy="3369240"/>
          </a:xfrm>
          <a:prstGeom prst="rect">
            <a:avLst/>
          </a:prstGeom>
          <a:ln w="0">
            <a:noFill/>
          </a:ln>
        </p:spPr>
      </p:pic>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0" name="CustomShape 1"/>
          <p:cNvSpPr/>
          <p:nvPr/>
        </p:nvSpPr>
        <p:spPr>
          <a:xfrm>
            <a:off x="335520" y="4406760"/>
            <a:ext cx="10748520" cy="13575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de-DE" sz="3000" spc="-1" strike="noStrike" cap="all">
                <a:solidFill>
                  <a:srgbClr val="008c4f"/>
                </a:solidFill>
                <a:latin typeface="DejaVu Sans"/>
                <a:ea typeface="DejaVu Sans"/>
              </a:rPr>
              <a:t>Edge/Fog Computing</a:t>
            </a:r>
            <a:endParaRPr b="0" lang="en-GB" sz="3000" spc="-1" strike="noStrike">
              <a:solidFill>
                <a:srgbClr val="000000"/>
              </a:solidFill>
              <a:latin typeface="Arial"/>
            </a:endParaRPr>
          </a:p>
        </p:txBody>
      </p:sp>
      <p:sp>
        <p:nvSpPr>
          <p:cNvPr id="371" name="CustomShape 2"/>
          <p:cNvSpPr/>
          <p:nvPr/>
        </p:nvSpPr>
        <p:spPr>
          <a:xfrm>
            <a:off x="335520" y="2906640"/>
            <a:ext cx="10748520" cy="1495440"/>
          </a:xfrm>
          <a:prstGeom prst="rect">
            <a:avLst/>
          </a:prstGeom>
          <a:noFill/>
          <a:ln w="0">
            <a:noFill/>
          </a:ln>
        </p:spPr>
        <p:style>
          <a:lnRef idx="0"/>
          <a:fillRef idx="0"/>
          <a:effectRef idx="0"/>
          <a:fontRef idx="minor"/>
        </p:style>
        <p:txBody>
          <a:bodyPr lIns="90000" rIns="90000" tIns="45000" bIns="45000" anchor="t">
            <a:noAutofit/>
          </a:bodyPr>
          <a:p>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2" name="CustomShape 1"/>
          <p:cNvSpPr/>
          <p:nvPr/>
        </p:nvSpPr>
        <p:spPr>
          <a:xfrm>
            <a:off x="335520" y="764640"/>
            <a:ext cx="10748520" cy="4993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Motivation</a:t>
            </a:r>
            <a:endParaRPr b="0" lang="en-GB" sz="2400" spc="-1" strike="noStrike">
              <a:solidFill>
                <a:srgbClr val="000000"/>
              </a:solidFill>
              <a:latin typeface="Arial"/>
            </a:endParaRPr>
          </a:p>
        </p:txBody>
      </p:sp>
      <p:sp>
        <p:nvSpPr>
          <p:cNvPr id="373" name="CustomShape 2"/>
          <p:cNvSpPr/>
          <p:nvPr/>
        </p:nvSpPr>
        <p:spPr>
          <a:xfrm>
            <a:off x="335520" y="1268640"/>
            <a:ext cx="10748520" cy="5036040"/>
          </a:xfrm>
          <a:prstGeom prst="rect">
            <a:avLst/>
          </a:prstGeom>
          <a:noFill/>
          <a:ln w="0">
            <a:noFill/>
          </a:ln>
        </p:spPr>
        <p:style>
          <a:lnRef idx="0"/>
          <a:fillRef idx="0"/>
          <a:effectRef idx="0"/>
          <a:fontRef idx="minor"/>
        </p:style>
        <p:txBody>
          <a:bodyPr lIns="90000" rIns="90000" tIns="45000" bIns="45000" anchor="ctr">
            <a:noAutofit/>
          </a:bodyPr>
          <a:p>
            <a:pPr marL="360">
              <a:lnSpc>
                <a:spcPct val="100000"/>
              </a:lnSpc>
              <a:spcBef>
                <a:spcPts val="360"/>
              </a:spcBef>
            </a:pPr>
            <a:r>
              <a:rPr b="0" lang="en-US" sz="1800" spc="-1" strike="noStrike">
                <a:solidFill>
                  <a:srgbClr val="000000"/>
                </a:solidFill>
                <a:latin typeface="DejaVu Sans"/>
                <a:ea typeface="DejaVu Sans"/>
              </a:rPr>
              <a:t>Why do we need Edge/Fog computing if we have a Cloud?</a:t>
            </a:r>
            <a:endParaRPr b="0" lang="en-GB" sz="1800" spc="-1" strike="noStrike">
              <a:solidFill>
                <a:srgbClr val="000000"/>
              </a:solidFill>
              <a:latin typeface="Arial"/>
            </a:endParaRPr>
          </a:p>
          <a:p>
            <a:pPr marL="360">
              <a:lnSpc>
                <a:spcPct val="100000"/>
              </a:lnSpc>
              <a:spcBef>
                <a:spcPts val="360"/>
              </a:spcBef>
            </a:pPr>
            <a:endParaRPr b="0" lang="en-GB" sz="1800" spc="-1" strike="noStrike">
              <a:solidFill>
                <a:srgbClr val="000000"/>
              </a:solidFill>
              <a:latin typeface="Arial"/>
            </a:endParaRPr>
          </a:p>
          <a:p>
            <a:pPr marL="457560">
              <a:lnSpc>
                <a:spcPct val="100000"/>
              </a:lnSpc>
              <a:spcBef>
                <a:spcPts val="360"/>
              </a:spcBef>
            </a:pPr>
            <a:r>
              <a:rPr b="0" lang="en-US" sz="1800" spc="-1" strike="noStrike">
                <a:solidFill>
                  <a:srgbClr val="ffffff"/>
                </a:solidFill>
                <a:latin typeface="DejaVu Sans"/>
                <a:ea typeface="DejaVu Sans"/>
              </a:rPr>
              <a:t>Data volume to large</a:t>
            </a:r>
            <a:endParaRPr b="0" lang="en-GB" sz="1800" spc="-1" strike="noStrike">
              <a:solidFill>
                <a:srgbClr val="000000"/>
              </a:solidFill>
              <a:latin typeface="Arial"/>
            </a:endParaRPr>
          </a:p>
          <a:p>
            <a:pPr marL="457560">
              <a:lnSpc>
                <a:spcPct val="100000"/>
              </a:lnSpc>
              <a:spcBef>
                <a:spcPts val="360"/>
              </a:spcBef>
            </a:pPr>
            <a:r>
              <a:rPr b="0" lang="en-US" sz="1800" spc="-1" strike="noStrike">
                <a:solidFill>
                  <a:srgbClr val="ffffff"/>
                </a:solidFill>
                <a:latin typeface="DejaVu Sans"/>
                <a:ea typeface="DejaVu Sans"/>
              </a:rPr>
              <a:t>Network latency</a:t>
            </a:r>
            <a:endParaRPr b="0" lang="en-GB" sz="1800" spc="-1" strike="noStrike">
              <a:solidFill>
                <a:srgbClr val="000000"/>
              </a:solidFill>
              <a:latin typeface="Arial"/>
            </a:endParaRPr>
          </a:p>
          <a:p>
            <a:pPr marL="457560">
              <a:lnSpc>
                <a:spcPct val="100000"/>
              </a:lnSpc>
              <a:spcBef>
                <a:spcPts val="360"/>
              </a:spcBef>
            </a:pPr>
            <a:r>
              <a:rPr b="0" lang="en-US" sz="1800" spc="-1" strike="noStrike">
                <a:solidFill>
                  <a:srgbClr val="ffffff"/>
                </a:solidFill>
                <a:latin typeface="DejaVu Sans"/>
                <a:ea typeface="DejaVu Sans"/>
              </a:rPr>
              <a:t>Costs (data transport constraints/limitations)</a:t>
            </a:r>
            <a:endParaRPr b="0" lang="en-GB" sz="1800" spc="-1" strike="noStrike">
              <a:solidFill>
                <a:srgbClr val="000000"/>
              </a:solidFill>
              <a:latin typeface="Arial"/>
            </a:endParaRPr>
          </a:p>
          <a:p>
            <a:pPr marL="457560">
              <a:lnSpc>
                <a:spcPct val="100000"/>
              </a:lnSpc>
              <a:spcBef>
                <a:spcPts val="360"/>
              </a:spcBef>
            </a:pPr>
            <a:endParaRPr b="0" lang="en-GB" sz="1800" spc="-1" strike="noStrike">
              <a:solidFill>
                <a:srgbClr val="000000"/>
              </a:solidFill>
              <a:latin typeface="Arial"/>
            </a:endParaRPr>
          </a:p>
          <a:p>
            <a:pPr marL="360">
              <a:lnSpc>
                <a:spcPct val="100000"/>
              </a:lnSpc>
              <a:spcBef>
                <a:spcPts val="360"/>
              </a:spcBef>
            </a:pPr>
            <a:r>
              <a:rPr b="0" lang="en-US" sz="1800" spc="-1" strike="noStrike">
                <a:solidFill>
                  <a:srgbClr val="ffffff"/>
                </a:solidFill>
                <a:latin typeface="DejaVu Sans"/>
                <a:ea typeface="DejaVu Sans"/>
              </a:rPr>
              <a:t>→ </a:t>
            </a:r>
            <a:r>
              <a:rPr b="0" lang="en-US" sz="1800" spc="-1" strike="noStrike">
                <a:solidFill>
                  <a:srgbClr val="ffffff"/>
                </a:solidFill>
                <a:latin typeface="DejaVu Sans"/>
                <a:ea typeface="DejaVu Sans"/>
              </a:rPr>
              <a:t>Edge computing shifts the computing capacity from central servers or the cloud closer to the IoT devices themselves. Thus, allowing for faster data processing, shorter response times, and saving bandwidth.</a:t>
            </a: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4" name="CustomShape 1"/>
          <p:cNvSpPr/>
          <p:nvPr/>
        </p:nvSpPr>
        <p:spPr>
          <a:xfrm>
            <a:off x="335520" y="764640"/>
            <a:ext cx="10748520" cy="4993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Motivation</a:t>
            </a:r>
            <a:endParaRPr b="0" lang="en-GB" sz="2400" spc="-1" strike="noStrike">
              <a:solidFill>
                <a:srgbClr val="000000"/>
              </a:solidFill>
              <a:latin typeface="Arial"/>
            </a:endParaRPr>
          </a:p>
        </p:txBody>
      </p:sp>
      <p:sp>
        <p:nvSpPr>
          <p:cNvPr id="375" name="CustomShape 2"/>
          <p:cNvSpPr/>
          <p:nvPr/>
        </p:nvSpPr>
        <p:spPr>
          <a:xfrm>
            <a:off x="335520" y="1268640"/>
            <a:ext cx="10748520" cy="5036040"/>
          </a:xfrm>
          <a:prstGeom prst="rect">
            <a:avLst/>
          </a:prstGeom>
          <a:noFill/>
          <a:ln w="0">
            <a:noFill/>
          </a:ln>
        </p:spPr>
        <p:style>
          <a:lnRef idx="0"/>
          <a:fillRef idx="0"/>
          <a:effectRef idx="0"/>
          <a:fontRef idx="minor"/>
        </p:style>
        <p:txBody>
          <a:bodyPr lIns="90000" rIns="90000" tIns="45000" bIns="45000" anchor="ctr">
            <a:noAutofit/>
          </a:bodyPr>
          <a:p>
            <a:pPr marL="360">
              <a:lnSpc>
                <a:spcPct val="100000"/>
              </a:lnSpc>
              <a:spcBef>
                <a:spcPts val="360"/>
              </a:spcBef>
            </a:pPr>
            <a:r>
              <a:rPr b="0" lang="en-US" sz="1800" spc="-1" strike="noStrike">
                <a:solidFill>
                  <a:srgbClr val="000000"/>
                </a:solidFill>
                <a:latin typeface="DejaVu Sans"/>
                <a:ea typeface="DejaVu Sans"/>
              </a:rPr>
              <a:t>Why do we need Edge/Fog computing if we have a Cloud?</a:t>
            </a:r>
            <a:endParaRPr b="0" lang="en-GB" sz="1800" spc="-1" strike="noStrike">
              <a:solidFill>
                <a:srgbClr val="000000"/>
              </a:solidFill>
              <a:latin typeface="Arial"/>
            </a:endParaRPr>
          </a:p>
          <a:p>
            <a:pPr marL="360">
              <a:lnSpc>
                <a:spcPct val="100000"/>
              </a:lnSpc>
              <a:spcBef>
                <a:spcPts val="360"/>
              </a:spcBef>
            </a:pPr>
            <a:endParaRPr b="0" lang="en-GB" sz="1800" spc="-1" strike="noStrike">
              <a:solidFill>
                <a:srgbClr val="000000"/>
              </a:solidFill>
              <a:latin typeface="Arial"/>
            </a:endParaRPr>
          </a:p>
          <a:p>
            <a:pPr lvl="1" marL="6523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Data volume to large</a:t>
            </a:r>
            <a:endParaRPr b="0" lang="en-GB" sz="1800" spc="-1" strike="noStrike">
              <a:solidFill>
                <a:srgbClr val="000000"/>
              </a:solidFill>
              <a:latin typeface="Arial"/>
            </a:endParaRPr>
          </a:p>
          <a:p>
            <a:pPr lvl="1" marL="6523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Network latency</a:t>
            </a:r>
            <a:endParaRPr b="0" lang="en-GB" sz="1800" spc="-1" strike="noStrike">
              <a:solidFill>
                <a:srgbClr val="000000"/>
              </a:solidFill>
              <a:latin typeface="Arial"/>
            </a:endParaRPr>
          </a:p>
          <a:p>
            <a:pPr lvl="1" marL="6523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Costs (data transport constraints/limitations)</a:t>
            </a: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marL="360">
              <a:lnSpc>
                <a:spcPct val="100000"/>
              </a:lnSpc>
              <a:spcBef>
                <a:spcPts val="360"/>
              </a:spcBef>
            </a:pPr>
            <a:r>
              <a:rPr b="0" lang="en-US" sz="1800" spc="-1" strike="noStrike">
                <a:solidFill>
                  <a:srgbClr val="ffffff"/>
                </a:solidFill>
                <a:latin typeface="DejaVu Sans"/>
                <a:ea typeface="DejaVu Sans"/>
              </a:rPr>
              <a:t>→ </a:t>
            </a:r>
            <a:r>
              <a:rPr b="0" lang="en-US" sz="1800" spc="-1" strike="noStrike">
                <a:solidFill>
                  <a:srgbClr val="ffffff"/>
                </a:solidFill>
                <a:latin typeface="DejaVu Sans"/>
                <a:ea typeface="DejaVu Sans"/>
              </a:rPr>
              <a:t>Edge computing shifts the computing capacity from central servers or the cloud closer to the IoT devices themselves. Thus, allowing for faster data processing, shorter response times, and saving bandwidth.</a:t>
            </a: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6" name="CustomShape 1"/>
          <p:cNvSpPr/>
          <p:nvPr/>
        </p:nvSpPr>
        <p:spPr>
          <a:xfrm>
            <a:off x="335520" y="764640"/>
            <a:ext cx="10748520" cy="4993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Motivation</a:t>
            </a:r>
            <a:endParaRPr b="0" lang="en-GB" sz="2400" spc="-1" strike="noStrike">
              <a:solidFill>
                <a:srgbClr val="000000"/>
              </a:solidFill>
              <a:latin typeface="Arial"/>
            </a:endParaRPr>
          </a:p>
        </p:txBody>
      </p:sp>
      <p:sp>
        <p:nvSpPr>
          <p:cNvPr id="377" name="CustomShape 2"/>
          <p:cNvSpPr/>
          <p:nvPr/>
        </p:nvSpPr>
        <p:spPr>
          <a:xfrm>
            <a:off x="335520" y="1268640"/>
            <a:ext cx="10748520" cy="5036040"/>
          </a:xfrm>
          <a:prstGeom prst="rect">
            <a:avLst/>
          </a:prstGeom>
          <a:noFill/>
          <a:ln w="0">
            <a:noFill/>
          </a:ln>
        </p:spPr>
        <p:style>
          <a:lnRef idx="0"/>
          <a:fillRef idx="0"/>
          <a:effectRef idx="0"/>
          <a:fontRef idx="minor"/>
        </p:style>
        <p:txBody>
          <a:bodyPr lIns="90000" rIns="90000" tIns="45000" bIns="45000" anchor="ctr">
            <a:noAutofit/>
          </a:bodyPr>
          <a:p>
            <a:pPr marL="360">
              <a:lnSpc>
                <a:spcPct val="100000"/>
              </a:lnSpc>
              <a:spcBef>
                <a:spcPts val="360"/>
              </a:spcBef>
            </a:pPr>
            <a:r>
              <a:rPr b="0" lang="en-US" sz="1800" spc="-1" strike="noStrike">
                <a:solidFill>
                  <a:srgbClr val="000000"/>
                </a:solidFill>
                <a:latin typeface="DejaVu Sans"/>
                <a:ea typeface="DejaVu Sans"/>
              </a:rPr>
              <a:t>Why do we need Edge/Fog computing if we have a Cloud?</a:t>
            </a:r>
            <a:endParaRPr b="0" lang="en-GB" sz="1800" spc="-1" strike="noStrike">
              <a:solidFill>
                <a:srgbClr val="000000"/>
              </a:solidFill>
              <a:latin typeface="Arial"/>
            </a:endParaRPr>
          </a:p>
          <a:p>
            <a:pPr marL="360">
              <a:lnSpc>
                <a:spcPct val="100000"/>
              </a:lnSpc>
              <a:spcBef>
                <a:spcPts val="360"/>
              </a:spcBef>
            </a:pPr>
            <a:endParaRPr b="0" lang="en-GB" sz="1800" spc="-1" strike="noStrike">
              <a:solidFill>
                <a:srgbClr val="000000"/>
              </a:solidFill>
              <a:latin typeface="Arial"/>
            </a:endParaRPr>
          </a:p>
          <a:p>
            <a:pPr lvl="1" marL="6523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Data volume to large</a:t>
            </a:r>
            <a:endParaRPr b="0" lang="en-GB" sz="1800" spc="-1" strike="noStrike">
              <a:solidFill>
                <a:srgbClr val="000000"/>
              </a:solidFill>
              <a:latin typeface="Arial"/>
            </a:endParaRPr>
          </a:p>
          <a:p>
            <a:pPr lvl="1" marL="6523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Network latency</a:t>
            </a:r>
            <a:endParaRPr b="0" lang="en-GB" sz="1800" spc="-1" strike="noStrike">
              <a:solidFill>
                <a:srgbClr val="000000"/>
              </a:solidFill>
              <a:latin typeface="Arial"/>
            </a:endParaRPr>
          </a:p>
          <a:p>
            <a:pPr lvl="1" marL="6523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Costs (data transport constraints/limitations)</a:t>
            </a: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marL="360">
              <a:lnSpc>
                <a:spcPct val="100000"/>
              </a:lnSpc>
              <a:spcBef>
                <a:spcPts val="360"/>
              </a:spcBef>
            </a:pP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Edge computing shifts the computing capacity from central servers or the cloud closer to the IoT devices themselves. Thus, allowing for faster data processing, shorter response times, and saving bandwidth.</a:t>
            </a: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8" name="CustomShape 1"/>
          <p:cNvSpPr/>
          <p:nvPr/>
        </p:nvSpPr>
        <p:spPr>
          <a:xfrm>
            <a:off x="335520" y="764640"/>
            <a:ext cx="10747800" cy="4986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Edge/Fog for IoT </a:t>
            </a:r>
            <a:endParaRPr b="0" lang="en-GB" sz="2400" spc="-1" strike="noStrike">
              <a:solidFill>
                <a:srgbClr val="000000"/>
              </a:solidFill>
              <a:latin typeface="Arial"/>
            </a:endParaRPr>
          </a:p>
        </p:txBody>
      </p:sp>
      <p:sp>
        <p:nvSpPr>
          <p:cNvPr id="379" name="CustomShape 2"/>
          <p:cNvSpPr/>
          <p:nvPr/>
        </p:nvSpPr>
        <p:spPr>
          <a:xfrm>
            <a:off x="263520" y="6411600"/>
            <a:ext cx="725148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Image recreated from https://thecustomizewindows.com/2019/09/edge-computing-vs-cloud-computing/</a:t>
            </a:r>
            <a:endParaRPr b="0" lang="en-GB" sz="900" spc="-1" strike="noStrike">
              <a:solidFill>
                <a:srgbClr val="000000"/>
              </a:solidFill>
              <a:latin typeface="Arial"/>
            </a:endParaRPr>
          </a:p>
        </p:txBody>
      </p:sp>
      <p:pic>
        <p:nvPicPr>
          <p:cNvPr id="380" name="" descr=""/>
          <p:cNvPicPr/>
          <p:nvPr/>
        </p:nvPicPr>
        <p:blipFill>
          <a:blip r:embed="rId1"/>
          <a:stretch/>
        </p:blipFill>
        <p:spPr>
          <a:xfrm>
            <a:off x="2874600" y="1221480"/>
            <a:ext cx="6170760" cy="4939200"/>
          </a:xfrm>
          <a:prstGeom prst="rect">
            <a:avLst/>
          </a:prstGeom>
          <a:ln w="0">
            <a:noFill/>
          </a:ln>
        </p:spPr>
      </p:pic>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1" name="CustomShape 1"/>
          <p:cNvSpPr/>
          <p:nvPr/>
        </p:nvSpPr>
        <p:spPr>
          <a:xfrm>
            <a:off x="335520" y="764640"/>
            <a:ext cx="10747800" cy="4986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FogHorn – Example</a:t>
            </a:r>
            <a:endParaRPr b="0" lang="en-GB" sz="2400" spc="-1" strike="noStrike">
              <a:solidFill>
                <a:srgbClr val="000000"/>
              </a:solidFill>
              <a:latin typeface="Arial"/>
            </a:endParaRPr>
          </a:p>
        </p:txBody>
      </p:sp>
      <p:sp>
        <p:nvSpPr>
          <p:cNvPr id="382" name="CustomShape 2"/>
          <p:cNvSpPr/>
          <p:nvPr/>
        </p:nvSpPr>
        <p:spPr>
          <a:xfrm>
            <a:off x="263520" y="6411600"/>
            <a:ext cx="725148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Image recreated from http://web.stanford.edu/class/ee392b/lecture/may22/Foghorn.pdf</a:t>
            </a:r>
            <a:endParaRPr b="0" lang="en-GB" sz="900" spc="-1" strike="noStrike">
              <a:solidFill>
                <a:srgbClr val="000000"/>
              </a:solidFill>
              <a:latin typeface="Arial"/>
            </a:endParaRPr>
          </a:p>
        </p:txBody>
      </p:sp>
      <p:pic>
        <p:nvPicPr>
          <p:cNvPr id="383" name="" descr=""/>
          <p:cNvPicPr/>
          <p:nvPr/>
        </p:nvPicPr>
        <p:blipFill>
          <a:blip r:embed="rId1"/>
          <a:stretch/>
        </p:blipFill>
        <p:spPr>
          <a:xfrm>
            <a:off x="349200" y="1455120"/>
            <a:ext cx="11077920" cy="4487040"/>
          </a:xfrm>
          <a:prstGeom prst="rect">
            <a:avLst/>
          </a:prstGeom>
          <a:ln w="0">
            <a:noFill/>
          </a:ln>
        </p:spPr>
      </p:pic>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8" name="CustomShape 1"/>
          <p:cNvSpPr/>
          <p:nvPr/>
        </p:nvSpPr>
        <p:spPr>
          <a:xfrm>
            <a:off x="335520" y="764640"/>
            <a:ext cx="10747800" cy="4986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Overview</a:t>
            </a:r>
            <a:endParaRPr b="0" lang="en-GB" sz="2400" spc="-1" strike="noStrike">
              <a:solidFill>
                <a:srgbClr val="000000"/>
              </a:solidFill>
              <a:latin typeface="Arial"/>
            </a:endParaRPr>
          </a:p>
        </p:txBody>
      </p:sp>
      <p:pic>
        <p:nvPicPr>
          <p:cNvPr id="289" name="Grafik 31" descr=""/>
          <p:cNvPicPr/>
          <p:nvPr/>
        </p:nvPicPr>
        <p:blipFill>
          <a:blip r:embed="rId1"/>
          <a:stretch/>
        </p:blipFill>
        <p:spPr>
          <a:xfrm>
            <a:off x="1656360" y="1202400"/>
            <a:ext cx="8534160" cy="5204160"/>
          </a:xfrm>
          <a:prstGeom prst="rect">
            <a:avLst/>
          </a:prstGeom>
          <a:ln w="0">
            <a:noFill/>
          </a:ln>
        </p:spPr>
      </p:pic>
    </p:spTree>
  </p:cSld>
  <mc:AlternateContent>
    <mc:Choice Requires="p14">
      <p:transition spd="slow" p14:dur="2000"/>
    </mc:Choice>
    <mc:Fallback>
      <p:transition spd="slow"/>
    </mc:Fallback>
  </mc:AlternateContent>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4" name="CustomShape 1"/>
          <p:cNvSpPr/>
          <p:nvPr/>
        </p:nvSpPr>
        <p:spPr>
          <a:xfrm>
            <a:off x="335520" y="764640"/>
            <a:ext cx="10748520" cy="4993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Edge Computing – Definition</a:t>
            </a:r>
            <a:endParaRPr b="0" lang="en-GB" sz="2400" spc="-1" strike="noStrike">
              <a:solidFill>
                <a:srgbClr val="000000"/>
              </a:solidFill>
              <a:latin typeface="Arial"/>
            </a:endParaRPr>
          </a:p>
          <a:p>
            <a:pPr>
              <a:lnSpc>
                <a:spcPct val="100000"/>
              </a:lnSpc>
            </a:pPr>
            <a:endParaRPr b="0" lang="en-GB" sz="2400" spc="-1" strike="noStrike">
              <a:solidFill>
                <a:srgbClr val="000000"/>
              </a:solidFill>
              <a:latin typeface="Arial"/>
            </a:endParaRPr>
          </a:p>
        </p:txBody>
      </p:sp>
      <p:sp>
        <p:nvSpPr>
          <p:cNvPr id="385" name="CustomShape 2"/>
          <p:cNvSpPr/>
          <p:nvPr/>
        </p:nvSpPr>
        <p:spPr>
          <a:xfrm>
            <a:off x="335520" y="2859120"/>
            <a:ext cx="10405080" cy="125208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marL="360">
              <a:lnSpc>
                <a:spcPct val="100000"/>
              </a:lnSpc>
              <a:spcBef>
                <a:spcPts val="360"/>
              </a:spcBef>
            </a:pPr>
            <a:r>
              <a:rPr b="0" i="1" lang="en-US" sz="1800" spc="-1" strike="noStrike">
                <a:solidFill>
                  <a:srgbClr val="000000"/>
                </a:solidFill>
                <a:latin typeface="DejaVu Sans"/>
                <a:ea typeface="DejaVu Sans"/>
              </a:rPr>
              <a:t>“</a:t>
            </a:r>
            <a:r>
              <a:rPr b="0" i="1" lang="en-US" sz="1800" spc="-1" strike="noStrike">
                <a:solidFill>
                  <a:srgbClr val="000000"/>
                </a:solidFill>
                <a:latin typeface="DejaVu Sans"/>
                <a:ea typeface="DejaVu Sans"/>
              </a:rPr>
              <a:t>Edge computing refers to the enabling technologies al-lowing computation to be performed at the edge of the network, on downstream data on behalf of cloud services and upstream data on behalf of IoT services”</a:t>
            </a:r>
            <a:endParaRPr b="0" lang="en-GB" sz="1800" spc="-1" strike="noStrike">
              <a:solidFill>
                <a:srgbClr val="000000"/>
              </a:solidFill>
              <a:latin typeface="Arial"/>
            </a:endParaRPr>
          </a:p>
        </p:txBody>
      </p:sp>
      <p:sp>
        <p:nvSpPr>
          <p:cNvPr id="386" name="CustomShape 3"/>
          <p:cNvSpPr/>
          <p:nvPr/>
        </p:nvSpPr>
        <p:spPr>
          <a:xfrm>
            <a:off x="263520" y="6411600"/>
            <a:ext cx="8582400" cy="3639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DejaVu Sans"/>
                <a:ea typeface="Roboto"/>
              </a:rPr>
              <a:t>Shi, Weisong, Jie Cao, Quan Zhang, Youhuizi Li, and Lanyu Xu. "Edge computing: Vision and challenges." IEEE internet of things journal 3, no. 5 (2016): 637-646.</a:t>
            </a:r>
            <a:endParaRPr b="0" lang="en-GB"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7" name="CustomShape 1"/>
          <p:cNvSpPr/>
          <p:nvPr/>
        </p:nvSpPr>
        <p:spPr>
          <a:xfrm>
            <a:off x="335520" y="764640"/>
            <a:ext cx="10748520" cy="4993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Fog Computing – Definition</a:t>
            </a:r>
            <a:endParaRPr b="0" lang="en-GB" sz="2400" spc="-1" strike="noStrike">
              <a:solidFill>
                <a:srgbClr val="000000"/>
              </a:solidFill>
              <a:latin typeface="Arial"/>
            </a:endParaRPr>
          </a:p>
          <a:p>
            <a:pPr>
              <a:lnSpc>
                <a:spcPct val="100000"/>
              </a:lnSpc>
            </a:pPr>
            <a:endParaRPr b="0" lang="en-GB" sz="2400" spc="-1" strike="noStrike">
              <a:solidFill>
                <a:srgbClr val="000000"/>
              </a:solidFill>
              <a:latin typeface="Arial"/>
            </a:endParaRPr>
          </a:p>
        </p:txBody>
      </p:sp>
      <p:sp>
        <p:nvSpPr>
          <p:cNvPr id="388" name="CustomShape 2"/>
          <p:cNvSpPr/>
          <p:nvPr/>
        </p:nvSpPr>
        <p:spPr>
          <a:xfrm>
            <a:off x="335520" y="2859120"/>
            <a:ext cx="10580040" cy="187920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marL="360">
              <a:lnSpc>
                <a:spcPct val="100000"/>
              </a:lnSpc>
              <a:spcBef>
                <a:spcPts val="360"/>
              </a:spcBef>
            </a:pPr>
            <a:r>
              <a:rPr b="0" i="1" lang="en-US" sz="1800" spc="-1" strike="noStrike">
                <a:solidFill>
                  <a:srgbClr val="000000"/>
                </a:solidFill>
                <a:latin typeface="DejaVu Sans"/>
                <a:ea typeface="DejaVu Sans"/>
              </a:rPr>
              <a:t>“</a:t>
            </a:r>
            <a:r>
              <a:rPr b="0" i="1" lang="en-US" sz="1800" spc="-1" strike="noStrike">
                <a:solidFill>
                  <a:srgbClr val="000000"/>
                </a:solidFill>
                <a:latin typeface="DejaVu Sans"/>
                <a:ea typeface="DejaVu Sans"/>
              </a:rPr>
              <a:t>Fog computing is a geographically distributed computing architecture with a resource pool consists of one or more ubiquitously connected heterogeneous devices (including edge devices) at the edge of network and not exclusively seamlessly backed by cloud services, to collaboratively provide elastic computation, storage and communication (and many other new services and tasks) in isolated environments to a large scale of clients in proximity.”</a:t>
            </a:r>
            <a:endParaRPr b="0" lang="en-GB" sz="1800" spc="-1" strike="noStrike">
              <a:solidFill>
                <a:srgbClr val="000000"/>
              </a:solidFill>
              <a:latin typeface="Arial"/>
            </a:endParaRPr>
          </a:p>
        </p:txBody>
      </p:sp>
      <p:sp>
        <p:nvSpPr>
          <p:cNvPr id="389" name="CustomShape 3"/>
          <p:cNvSpPr/>
          <p:nvPr/>
        </p:nvSpPr>
        <p:spPr>
          <a:xfrm>
            <a:off x="263520" y="6411600"/>
            <a:ext cx="10748520" cy="3639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DejaVu Sans"/>
                <a:ea typeface="Roboto"/>
              </a:rPr>
              <a:t>Yi, Shanhe, Zijiang Hao, Zhengrui Qin, and Qun Li. "Fog computing: Platform and applications." In 2015 Third IEEE workshop on hot topics in web systems and technologies (HotWeb), pp. 73-78. IEEE, 2015.</a:t>
            </a:r>
            <a:endParaRPr b="0" lang="en-GB"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0" name="CustomShape 1"/>
          <p:cNvSpPr/>
          <p:nvPr/>
        </p:nvSpPr>
        <p:spPr>
          <a:xfrm>
            <a:off x="335520" y="764640"/>
            <a:ext cx="10748520" cy="4993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Edge and Fog Computing – What’s the Difference?</a:t>
            </a:r>
            <a:endParaRPr b="0" lang="en-GB" sz="2400" spc="-1" strike="noStrike">
              <a:solidFill>
                <a:srgbClr val="000000"/>
              </a:solidFill>
              <a:latin typeface="Arial"/>
            </a:endParaRPr>
          </a:p>
          <a:p>
            <a:pPr>
              <a:lnSpc>
                <a:spcPct val="100000"/>
              </a:lnSpc>
            </a:pPr>
            <a:endParaRPr b="0" lang="en-GB" sz="2400" spc="-1" strike="noStrike">
              <a:solidFill>
                <a:srgbClr val="000000"/>
              </a:solidFill>
              <a:latin typeface="Arial"/>
            </a:endParaRPr>
          </a:p>
        </p:txBody>
      </p:sp>
      <p:sp>
        <p:nvSpPr>
          <p:cNvPr id="391" name="CustomShape 2"/>
          <p:cNvSpPr/>
          <p:nvPr/>
        </p:nvSpPr>
        <p:spPr>
          <a:xfrm>
            <a:off x="335520" y="1268640"/>
            <a:ext cx="10748520" cy="503604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1951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Depends on who you ask </a:t>
            </a: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2" name="CustomShape 1"/>
          <p:cNvSpPr/>
          <p:nvPr/>
        </p:nvSpPr>
        <p:spPr>
          <a:xfrm>
            <a:off x="335520" y="764640"/>
            <a:ext cx="10747800" cy="4986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Architecture – Edge/Fog </a:t>
            </a:r>
            <a:endParaRPr b="0" lang="en-GB" sz="2400" spc="-1" strike="noStrike">
              <a:solidFill>
                <a:srgbClr val="000000"/>
              </a:solidFill>
              <a:latin typeface="Arial"/>
            </a:endParaRPr>
          </a:p>
        </p:txBody>
      </p:sp>
      <p:sp>
        <p:nvSpPr>
          <p:cNvPr id="393" name="CustomShape 2"/>
          <p:cNvSpPr/>
          <p:nvPr/>
        </p:nvSpPr>
        <p:spPr>
          <a:xfrm>
            <a:off x="263520" y="6411600"/>
            <a:ext cx="725148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Image recreated from https://blog.octo.com/en/edge-computing-learn-to-delegate/</a:t>
            </a:r>
            <a:endParaRPr b="0" lang="en-GB" sz="900" spc="-1" strike="noStrike">
              <a:solidFill>
                <a:srgbClr val="000000"/>
              </a:solidFill>
              <a:latin typeface="Arial"/>
            </a:endParaRPr>
          </a:p>
        </p:txBody>
      </p:sp>
      <p:pic>
        <p:nvPicPr>
          <p:cNvPr id="394" name="" descr=""/>
          <p:cNvPicPr/>
          <p:nvPr/>
        </p:nvPicPr>
        <p:blipFill>
          <a:blip r:embed="rId1"/>
          <a:stretch/>
        </p:blipFill>
        <p:spPr>
          <a:xfrm>
            <a:off x="747360" y="1041480"/>
            <a:ext cx="9828360" cy="5129280"/>
          </a:xfrm>
          <a:prstGeom prst="rect">
            <a:avLst/>
          </a:prstGeom>
          <a:ln w="0">
            <a:noFill/>
          </a:ln>
        </p:spPr>
      </p:pic>
    </p:spTree>
  </p:cSld>
  <mc:AlternateContent>
    <mc:Choice Requires="p14">
      <p:transition spd="slow" p14:dur="2000"/>
    </mc:Choice>
    <mc:Fallback>
      <p:transition spd="slow"/>
    </mc:Fallback>
  </mc:AlternateContent>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5" name="CustomShape 1"/>
          <p:cNvSpPr/>
          <p:nvPr/>
        </p:nvSpPr>
        <p:spPr>
          <a:xfrm>
            <a:off x="335520" y="764640"/>
            <a:ext cx="10748520" cy="4993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Amazon Lambda – Serverless Computing</a:t>
            </a:r>
            <a:endParaRPr b="0" lang="en-GB" sz="2400" spc="-1" strike="noStrike">
              <a:solidFill>
                <a:srgbClr val="000000"/>
              </a:solidFill>
              <a:latin typeface="Arial"/>
            </a:endParaRPr>
          </a:p>
        </p:txBody>
      </p:sp>
      <p:sp>
        <p:nvSpPr>
          <p:cNvPr id="396" name="CustomShape 2"/>
          <p:cNvSpPr/>
          <p:nvPr/>
        </p:nvSpPr>
        <p:spPr>
          <a:xfrm>
            <a:off x="335520" y="1268640"/>
            <a:ext cx="10748520" cy="5036040"/>
          </a:xfrm>
          <a:prstGeom prst="rect">
            <a:avLst/>
          </a:prstGeom>
          <a:noFill/>
          <a:ln w="0">
            <a:noFill/>
          </a:ln>
        </p:spPr>
        <p:style>
          <a:lnRef idx="0"/>
          <a:fillRef idx="0"/>
          <a:effectRef idx="0"/>
          <a:fontRef idx="minor"/>
        </p:style>
        <p:txBody>
          <a:bodyPr lIns="90000" rIns="90000" tIns="45000" bIns="45000" anchor="ctr">
            <a:noAutofit/>
          </a:bodyPr>
          <a:p>
            <a:pPr marL="1951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Event-driven (PUT to S3, API Call, etc.), serverless compute service that lets you run code without provisioning or managing servers</a:t>
            </a:r>
            <a:endParaRPr b="0" lang="en-GB" sz="1800" spc="-1" strike="noStrike">
              <a:solidFill>
                <a:srgbClr val="000000"/>
              </a:solidFill>
              <a:latin typeface="Arial"/>
            </a:endParaRPr>
          </a:p>
          <a:p>
            <a:pPr marL="1951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Allows for automated back-end provision services triggered by custom HTTP requests</a:t>
            </a:r>
            <a:endParaRPr b="0" lang="en-GB" sz="1800" spc="-1" strike="noStrike">
              <a:solidFill>
                <a:srgbClr val="000000"/>
              </a:solidFill>
              <a:latin typeface="Arial"/>
            </a:endParaRPr>
          </a:p>
          <a:p>
            <a:pPr marL="1951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Spin down services when not in use</a:t>
            </a: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marL="1951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Difference to AWS EC2 instances?</a:t>
            </a:r>
            <a:endParaRPr b="0" lang="en-GB" sz="1800" spc="-1" strike="noStrike">
              <a:solidFill>
                <a:srgbClr val="000000"/>
              </a:solidFill>
              <a:latin typeface="Arial"/>
            </a:endParaRPr>
          </a:p>
          <a:p>
            <a:pPr lvl="1" marL="652320" indent="-192600">
              <a:lnSpc>
                <a:spcPct val="100000"/>
              </a:lnSpc>
              <a:spcBef>
                <a:spcPts val="360"/>
              </a:spcBef>
              <a:buClr>
                <a:srgbClr val="008c4f"/>
              </a:buClr>
              <a:buSzPct val="45000"/>
              <a:buFont typeface="icomoon"/>
              <a:buChar char="—"/>
            </a:pPr>
            <a:r>
              <a:rPr b="0" lang="en-US" sz="1800" spc="-1" strike="noStrike">
                <a:solidFill>
                  <a:srgbClr val="000000"/>
                </a:solidFill>
                <a:latin typeface="DejaVu Sans"/>
                <a:ea typeface="DejaVu Sans"/>
              </a:rPr>
              <a:t>EC2 is priced by the hour but metered by the second</a:t>
            </a:r>
            <a:endParaRPr b="0" lang="en-GB" sz="1800" spc="-1" strike="noStrike">
              <a:solidFill>
                <a:srgbClr val="000000"/>
              </a:solidFill>
              <a:latin typeface="Arial"/>
            </a:endParaRPr>
          </a:p>
          <a:p>
            <a:pPr lvl="1" marL="652320" indent="-192600">
              <a:lnSpc>
                <a:spcPct val="100000"/>
              </a:lnSpc>
              <a:spcBef>
                <a:spcPts val="360"/>
              </a:spcBef>
              <a:buClr>
                <a:srgbClr val="008c4f"/>
              </a:buClr>
              <a:buSzPct val="45000"/>
              <a:buFont typeface="icomoon"/>
              <a:buChar char="—"/>
            </a:pPr>
            <a:r>
              <a:rPr b="0" lang="en-US" sz="1800" spc="-1" strike="noStrike">
                <a:solidFill>
                  <a:srgbClr val="000000"/>
                </a:solidFill>
                <a:latin typeface="DejaVu Sans"/>
                <a:ea typeface="DejaVu Sans"/>
              </a:rPr>
              <a:t>Lambda is metered by rounding up to the nearest millisecond with no minimum execution time </a:t>
            </a: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p:txBody>
      </p:sp>
      <p:sp>
        <p:nvSpPr>
          <p:cNvPr id="397" name="CustomShape 3"/>
          <p:cNvSpPr/>
          <p:nvPr/>
        </p:nvSpPr>
        <p:spPr>
          <a:xfrm>
            <a:off x="9950040" y="907560"/>
            <a:ext cx="516600" cy="496440"/>
          </a:xfrm>
          <a:prstGeom prst="star5">
            <a:avLst>
              <a:gd name="adj" fmla="val 19098"/>
              <a:gd name="hf" fmla="val 105146"/>
              <a:gd name="vf" fmla="val 110557"/>
            </a:avLst>
          </a:prstGeom>
          <a:solidFill>
            <a:srgbClr val="92d050"/>
          </a:solidFill>
          <a:ln>
            <a:solidFill>
              <a:srgbClr val="0d0d0d"/>
            </a:solidFill>
          </a:ln>
        </p:spPr>
        <p:style>
          <a:lnRef idx="2">
            <a:schemeClr val="accent1">
              <a:shade val="50000"/>
            </a:schemeClr>
          </a:lnRef>
          <a:fillRef idx="1">
            <a:schemeClr val="accent1"/>
          </a:fillRef>
          <a:effectRef idx="0">
            <a:schemeClr val="accent1"/>
          </a:effectRef>
          <a:fontRef idx="minor"/>
        </p:style>
        <p:txBody>
          <a:bodyPr lIns="90000" rIns="90000" tIns="45000" bIns="45000" anchor="t">
            <a:noAutofit/>
          </a:bodyPr>
          <a:p>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8" name="CustomShape 1"/>
          <p:cNvSpPr/>
          <p:nvPr/>
        </p:nvSpPr>
        <p:spPr>
          <a:xfrm>
            <a:off x="335520" y="764640"/>
            <a:ext cx="10748520" cy="4993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Amazon Lambda@Edge</a:t>
            </a:r>
            <a:endParaRPr b="0" lang="en-GB" sz="2400" spc="-1" strike="noStrike">
              <a:solidFill>
                <a:srgbClr val="000000"/>
              </a:solidFill>
              <a:latin typeface="Arial"/>
            </a:endParaRPr>
          </a:p>
        </p:txBody>
      </p:sp>
      <p:sp>
        <p:nvSpPr>
          <p:cNvPr id="399" name="CustomShape 2"/>
          <p:cNvSpPr/>
          <p:nvPr/>
        </p:nvSpPr>
        <p:spPr>
          <a:xfrm>
            <a:off x="335520" y="1268640"/>
            <a:ext cx="10748520" cy="5036040"/>
          </a:xfrm>
          <a:prstGeom prst="rect">
            <a:avLst/>
          </a:prstGeom>
          <a:noFill/>
          <a:ln w="0">
            <a:noFill/>
          </a:ln>
        </p:spPr>
        <p:style>
          <a:lnRef idx="0"/>
          <a:fillRef idx="0"/>
          <a:effectRef idx="0"/>
          <a:fontRef idx="minor"/>
        </p:style>
        <p:txBody>
          <a:bodyPr lIns="90000" rIns="90000" tIns="45000" bIns="45000" anchor="ctr">
            <a:noAutofit/>
          </a:bodyPr>
          <a:p>
            <a:pPr marL="1951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Extension of AWS Lambda</a:t>
            </a:r>
            <a:endParaRPr b="0" lang="en-GB" sz="1800" spc="-1" strike="noStrike">
              <a:solidFill>
                <a:srgbClr val="000000"/>
              </a:solidFill>
              <a:latin typeface="Arial"/>
            </a:endParaRPr>
          </a:p>
          <a:p>
            <a:pPr marL="1951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Execution of the AWS Lambda Code in AWS Edge Locations (entry points into the AWS ecosystem, e.g. CloudFront).</a:t>
            </a: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marL="1951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Difference between Lambda and Lambda@Edge?</a:t>
            </a:r>
            <a:endParaRPr b="0" lang="en-GB" sz="1800" spc="-1" strike="noStrike">
              <a:solidFill>
                <a:srgbClr val="000000"/>
              </a:solidFill>
              <a:latin typeface="Arial"/>
            </a:endParaRPr>
          </a:p>
          <a:p>
            <a:pPr lvl="1" marL="652320" indent="-192600">
              <a:lnSpc>
                <a:spcPct val="100000"/>
              </a:lnSpc>
              <a:spcBef>
                <a:spcPts val="360"/>
              </a:spcBef>
              <a:buClr>
                <a:srgbClr val="008c4f"/>
              </a:buClr>
              <a:buSzPct val="45000"/>
              <a:buFont typeface="icomoon"/>
              <a:buChar char="—"/>
            </a:pPr>
            <a:r>
              <a:rPr b="0" lang="en-US" sz="1800" spc="-1" strike="noStrike">
                <a:solidFill>
                  <a:srgbClr val="000000"/>
                </a:solidFill>
                <a:latin typeface="DejaVu Sans"/>
                <a:ea typeface="DejaVu Sans"/>
              </a:rPr>
              <a:t>Lambda are regional services</a:t>
            </a:r>
            <a:endParaRPr b="0" lang="en-GB" sz="1800" spc="-1" strike="noStrike">
              <a:solidFill>
                <a:srgbClr val="000000"/>
              </a:solidFill>
              <a:latin typeface="Arial"/>
            </a:endParaRPr>
          </a:p>
          <a:p>
            <a:pPr lvl="1" marL="652320" indent="-192600">
              <a:lnSpc>
                <a:spcPct val="100000"/>
              </a:lnSpc>
              <a:spcBef>
                <a:spcPts val="360"/>
              </a:spcBef>
              <a:buClr>
                <a:srgbClr val="008c4f"/>
              </a:buClr>
              <a:buSzPct val="45000"/>
              <a:buFont typeface="icomoon"/>
              <a:buChar char="—"/>
            </a:pPr>
            <a:r>
              <a:rPr b="0" lang="en-US" sz="1800" spc="-1" strike="noStrike">
                <a:solidFill>
                  <a:srgbClr val="000000"/>
                </a:solidFill>
                <a:latin typeface="DejaVu Sans"/>
                <a:ea typeface="DejaVu Sans"/>
              </a:rPr>
              <a:t>Lambda@Edge is a global service</a:t>
            </a:r>
            <a:endParaRPr b="0" lang="en-GB" sz="1800" spc="-1" strike="noStrike">
              <a:solidFill>
                <a:srgbClr val="000000"/>
              </a:solidFill>
              <a:latin typeface="Arial"/>
            </a:endParaRPr>
          </a:p>
          <a:p>
            <a:pPr lvl="1" marL="652320" indent="-192600">
              <a:lnSpc>
                <a:spcPct val="100000"/>
              </a:lnSpc>
              <a:spcBef>
                <a:spcPts val="360"/>
              </a:spcBef>
              <a:buClr>
                <a:srgbClr val="008c4f"/>
              </a:buClr>
              <a:buSzPct val="45000"/>
              <a:buFont typeface="icomoon"/>
              <a:buChar char="—"/>
            </a:pPr>
            <a:r>
              <a:rPr b="0" lang="en-US" sz="1800" spc="-1" strike="noStrike">
                <a:solidFill>
                  <a:srgbClr val="000000"/>
                </a:solidFill>
                <a:latin typeface="DejaVu Sans"/>
                <a:ea typeface="DejaVu Sans"/>
              </a:rPr>
              <a:t>Lambda@Edge allows you to execute the logic across multiple location</a:t>
            </a:r>
            <a:endParaRPr b="0" lang="en-GB" sz="1800" spc="-1" strike="noStrike">
              <a:solidFill>
                <a:srgbClr val="000000"/>
              </a:solidFill>
              <a:latin typeface="Arial"/>
            </a:endParaRPr>
          </a:p>
        </p:txBody>
      </p:sp>
      <p:sp>
        <p:nvSpPr>
          <p:cNvPr id="400" name="CustomShape 3"/>
          <p:cNvSpPr/>
          <p:nvPr/>
        </p:nvSpPr>
        <p:spPr>
          <a:xfrm>
            <a:off x="9950040" y="907560"/>
            <a:ext cx="516600" cy="496440"/>
          </a:xfrm>
          <a:prstGeom prst="star5">
            <a:avLst>
              <a:gd name="adj" fmla="val 19098"/>
              <a:gd name="hf" fmla="val 105146"/>
              <a:gd name="vf" fmla="val 110557"/>
            </a:avLst>
          </a:prstGeom>
          <a:solidFill>
            <a:srgbClr val="92d050"/>
          </a:solidFill>
          <a:ln>
            <a:solidFill>
              <a:srgbClr val="0d0d0d"/>
            </a:solidFill>
          </a:ln>
        </p:spPr>
        <p:style>
          <a:lnRef idx="2">
            <a:schemeClr val="accent1">
              <a:shade val="50000"/>
            </a:schemeClr>
          </a:lnRef>
          <a:fillRef idx="1">
            <a:schemeClr val="accent1"/>
          </a:fillRef>
          <a:effectRef idx="0">
            <a:schemeClr val="accent1"/>
          </a:effectRef>
          <a:fontRef idx="minor"/>
        </p:style>
        <p:txBody>
          <a:bodyPr lIns="90000" rIns="90000" tIns="45000" bIns="45000" anchor="t">
            <a:noAutofit/>
          </a:bodyPr>
          <a:p>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1" name="CustomShape 1"/>
          <p:cNvSpPr/>
          <p:nvPr/>
        </p:nvSpPr>
        <p:spPr>
          <a:xfrm>
            <a:off x="335520" y="764640"/>
            <a:ext cx="10748520" cy="4993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Amazon Greengrass</a:t>
            </a:r>
            <a:endParaRPr b="0" lang="en-GB" sz="2400" spc="-1" strike="noStrike">
              <a:solidFill>
                <a:srgbClr val="000000"/>
              </a:solidFill>
              <a:latin typeface="Arial"/>
            </a:endParaRPr>
          </a:p>
        </p:txBody>
      </p:sp>
      <p:sp>
        <p:nvSpPr>
          <p:cNvPr id="402" name="CustomShape 2"/>
          <p:cNvSpPr/>
          <p:nvPr/>
        </p:nvSpPr>
        <p:spPr>
          <a:xfrm>
            <a:off x="335520" y="1268640"/>
            <a:ext cx="10748520" cy="5036040"/>
          </a:xfrm>
          <a:prstGeom prst="rect">
            <a:avLst/>
          </a:prstGeom>
          <a:noFill/>
          <a:ln w="0">
            <a:noFill/>
          </a:ln>
        </p:spPr>
        <p:style>
          <a:lnRef idx="0"/>
          <a:fillRef idx="0"/>
          <a:effectRef idx="0"/>
          <a:fontRef idx="minor"/>
        </p:style>
        <p:txBody>
          <a:bodyPr lIns="90000" rIns="90000" tIns="45000" bIns="45000" anchor="ctr">
            <a:noAutofit/>
          </a:bodyPr>
          <a:p>
            <a:pPr marL="1951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IoT open source edge runtime and cloud service that helps you build, deploy, and manage device software</a:t>
            </a:r>
            <a:endParaRPr b="0" lang="en-GB" sz="1800" spc="-1" strike="noStrike">
              <a:solidFill>
                <a:srgbClr val="000000"/>
              </a:solidFill>
              <a:latin typeface="Arial"/>
            </a:endParaRPr>
          </a:p>
          <a:p>
            <a:pPr marL="1951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Enables AWS Cloud functions to be transferred to local devices</a:t>
            </a:r>
            <a:endParaRPr b="0" lang="en-GB" sz="1800" spc="-1" strike="noStrike">
              <a:solidFill>
                <a:srgbClr val="000000"/>
              </a:solidFill>
              <a:latin typeface="Arial"/>
            </a:endParaRPr>
          </a:p>
          <a:p>
            <a:pPr marL="1951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Capture and analyze data/events close to the source</a:t>
            </a:r>
            <a:endParaRPr b="0" lang="en-GB" sz="1800" spc="-1" strike="noStrike">
              <a:solidFill>
                <a:srgbClr val="000000"/>
              </a:solidFill>
              <a:latin typeface="Arial"/>
            </a:endParaRPr>
          </a:p>
          <a:p>
            <a:pPr marL="1951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Create AWS Lambda (serverless code) functions in the cloud and then deploy them to devices to run applications locally</a:t>
            </a: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r>
              <a:rPr b="0" lang="en-US" sz="1800" spc="-1" strike="noStrike">
                <a:solidFill>
                  <a:srgbClr val="000000"/>
                </a:solidFill>
                <a:latin typeface="DejaVu Sans"/>
                <a:ea typeface="DejaVu Sans"/>
              </a:rPr>
              <a:t>Pro: </a:t>
            </a:r>
            <a:endParaRPr b="0" lang="en-GB" sz="1800" spc="-1" strike="noStrike">
              <a:solidFill>
                <a:srgbClr val="000000"/>
              </a:solidFill>
              <a:latin typeface="Arial"/>
            </a:endParaRPr>
          </a:p>
          <a:p>
            <a:pPr lvl="1" marL="6523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Fast and direct event processing</a:t>
            </a:r>
            <a:endParaRPr b="0" lang="en-GB" sz="1800" spc="-1" strike="noStrike">
              <a:solidFill>
                <a:srgbClr val="000000"/>
              </a:solidFill>
              <a:latin typeface="Arial"/>
            </a:endParaRPr>
          </a:p>
          <a:p>
            <a:pPr lvl="1" marL="6523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Works offline</a:t>
            </a:r>
            <a:endParaRPr b="0" lang="en-GB" sz="1800" spc="-1" strike="noStrike">
              <a:solidFill>
                <a:srgbClr val="000000"/>
              </a:solidFill>
              <a:latin typeface="Arial"/>
            </a:endParaRPr>
          </a:p>
          <a:p>
            <a:pPr lvl="1" marL="6523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Simplifies IoT development and reduces costs (BUT you still have to pay!)</a:t>
            </a: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p:txBody>
      </p:sp>
      <p:sp>
        <p:nvSpPr>
          <p:cNvPr id="403" name="CustomShape 3"/>
          <p:cNvSpPr/>
          <p:nvPr/>
        </p:nvSpPr>
        <p:spPr>
          <a:xfrm>
            <a:off x="9950040" y="907560"/>
            <a:ext cx="516600" cy="496440"/>
          </a:xfrm>
          <a:prstGeom prst="star5">
            <a:avLst>
              <a:gd name="adj" fmla="val 19098"/>
              <a:gd name="hf" fmla="val 105146"/>
              <a:gd name="vf" fmla="val 110557"/>
            </a:avLst>
          </a:prstGeom>
          <a:solidFill>
            <a:srgbClr val="92d050"/>
          </a:solidFill>
          <a:ln>
            <a:solidFill>
              <a:srgbClr val="0d0d0d"/>
            </a:solidFill>
          </a:ln>
        </p:spPr>
        <p:style>
          <a:lnRef idx="2">
            <a:schemeClr val="accent1">
              <a:shade val="50000"/>
            </a:schemeClr>
          </a:lnRef>
          <a:fillRef idx="1">
            <a:schemeClr val="accent1"/>
          </a:fillRef>
          <a:effectRef idx="0">
            <a:schemeClr val="accent1"/>
          </a:effectRef>
          <a:fontRef idx="minor"/>
        </p:style>
        <p:txBody>
          <a:bodyPr lIns="90000" rIns="90000" tIns="45000" bIns="45000" anchor="t">
            <a:noAutofit/>
          </a:bodyPr>
          <a:p>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4" name="CustomShape 1"/>
          <p:cNvSpPr/>
          <p:nvPr/>
        </p:nvSpPr>
        <p:spPr>
          <a:xfrm>
            <a:off x="335520" y="764640"/>
            <a:ext cx="10747800" cy="4986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AWS Snowcone | Snowball Edge | Snowmobile</a:t>
            </a:r>
            <a:endParaRPr b="0" lang="en-GB" sz="2400" spc="-1" strike="noStrike">
              <a:solidFill>
                <a:srgbClr val="000000"/>
              </a:solidFill>
              <a:latin typeface="Arial"/>
            </a:endParaRPr>
          </a:p>
        </p:txBody>
      </p:sp>
      <p:sp>
        <p:nvSpPr>
          <p:cNvPr id="405" name="CustomShape 2"/>
          <p:cNvSpPr/>
          <p:nvPr/>
        </p:nvSpPr>
        <p:spPr>
          <a:xfrm>
            <a:off x="335520" y="6591600"/>
            <a:ext cx="725148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https://aws.amazon.com/snow/#Feature_comparison</a:t>
            </a:r>
            <a:endParaRPr b="0" lang="en-GB" sz="900" spc="-1" strike="noStrike">
              <a:solidFill>
                <a:srgbClr val="000000"/>
              </a:solidFill>
              <a:latin typeface="Arial"/>
            </a:endParaRPr>
          </a:p>
        </p:txBody>
      </p:sp>
      <p:graphicFrame>
        <p:nvGraphicFramePr>
          <p:cNvPr id="406" name="Table 3"/>
          <p:cNvGraphicFramePr/>
          <p:nvPr/>
        </p:nvGraphicFramePr>
        <p:xfrm>
          <a:off x="402480" y="1263240"/>
          <a:ext cx="10927080" cy="5335200"/>
        </p:xfrm>
        <a:graphic>
          <a:graphicData uri="http://schemas.openxmlformats.org/drawingml/2006/table">
            <a:tbl>
              <a:tblPr/>
              <a:tblGrid>
                <a:gridCol w="1863720"/>
                <a:gridCol w="3178080"/>
                <a:gridCol w="2286000"/>
                <a:gridCol w="2275920"/>
                <a:gridCol w="1323720"/>
              </a:tblGrid>
              <a:tr h="426600">
                <a:tc>
                  <a:txBody>
                    <a:bodyPr lIns="90000" rIns="90000" anchor="t">
                      <a:noAutofit/>
                    </a:bodyPr>
                    <a:p>
                      <a:endParaRPr b="0" lang="en-GB" sz="18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b3b3b3"/>
                    </a:solidFill>
                  </a:tcPr>
                </a:tc>
                <a:tc>
                  <a:txBody>
                    <a:bodyPr lIns="90000" rIns="90000" anchor="t">
                      <a:noAutofit/>
                    </a:bodyPr>
                    <a:p>
                      <a:pPr algn="ctr">
                        <a:lnSpc>
                          <a:spcPct val="100000"/>
                        </a:lnSpc>
                      </a:pPr>
                      <a:r>
                        <a:rPr b="1" lang="en-US" sz="1100" spc="-1" strike="noStrike">
                          <a:solidFill>
                            <a:srgbClr val="000000"/>
                          </a:solidFill>
                          <a:latin typeface="DejaVu Sans"/>
                        </a:rPr>
                        <a:t>AWS Snowcone</a:t>
                      </a:r>
                      <a:endParaRPr b="0" lang="en-GB" sz="11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b3b3b3"/>
                    </a:solidFill>
                  </a:tcPr>
                </a:tc>
                <a:tc>
                  <a:txBody>
                    <a:bodyPr lIns="90000" rIns="90000" anchor="t">
                      <a:noAutofit/>
                    </a:bodyPr>
                    <a:p>
                      <a:pPr algn="ctr">
                        <a:lnSpc>
                          <a:spcPct val="100000"/>
                        </a:lnSpc>
                      </a:pPr>
                      <a:r>
                        <a:rPr b="1" lang="en-US" sz="1100" spc="-1" strike="noStrike">
                          <a:solidFill>
                            <a:srgbClr val="000000"/>
                          </a:solidFill>
                          <a:latin typeface="DejaVu Sans"/>
                        </a:rPr>
                        <a:t>AWS Snowball Edge Storage Optimized</a:t>
                      </a:r>
                      <a:endParaRPr b="0" lang="en-GB" sz="11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b3b3b3"/>
                    </a:solidFill>
                  </a:tcPr>
                </a:tc>
                <a:tc>
                  <a:txBody>
                    <a:bodyPr lIns="90000" rIns="90000" anchor="t">
                      <a:noAutofit/>
                    </a:bodyPr>
                    <a:p>
                      <a:pPr algn="ctr">
                        <a:lnSpc>
                          <a:spcPct val="100000"/>
                        </a:lnSpc>
                      </a:pPr>
                      <a:r>
                        <a:rPr b="1" lang="en-US" sz="1100" spc="-1" strike="noStrike">
                          <a:solidFill>
                            <a:srgbClr val="000000"/>
                          </a:solidFill>
                          <a:latin typeface="DejaVu Sans"/>
                        </a:rPr>
                        <a:t>AWS Snowball Edge Compute Optimized</a:t>
                      </a:r>
                      <a:endParaRPr b="0" lang="en-GB" sz="11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b3b3b3"/>
                    </a:solidFill>
                  </a:tcPr>
                </a:tc>
                <a:tc>
                  <a:txBody>
                    <a:bodyPr lIns="90000" rIns="90000" anchor="t">
                      <a:noAutofit/>
                    </a:bodyPr>
                    <a:p>
                      <a:pPr algn="ctr">
                        <a:lnSpc>
                          <a:spcPct val="100000"/>
                        </a:lnSpc>
                      </a:pPr>
                      <a:r>
                        <a:rPr b="1" lang="en-US" sz="1100" spc="-1" strike="noStrike">
                          <a:solidFill>
                            <a:srgbClr val="000000"/>
                          </a:solidFill>
                          <a:latin typeface="DejaVu Sans"/>
                        </a:rPr>
                        <a:t>AWS Snowmobile</a:t>
                      </a:r>
                      <a:endParaRPr b="0" lang="en-GB" sz="11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b3b3b3"/>
                    </a:solidFill>
                  </a:tcPr>
                </a:tc>
              </a:tr>
              <a:tr h="426600">
                <a:tc>
                  <a:txBody>
                    <a:bodyPr lIns="90000" rIns="90000" anchor="t">
                      <a:noAutofit/>
                    </a:bodyPr>
                    <a:p>
                      <a:pPr>
                        <a:lnSpc>
                          <a:spcPct val="100000"/>
                        </a:lnSpc>
                      </a:pPr>
                      <a:r>
                        <a:rPr b="1" lang="en-US" sz="1100" spc="-1" strike="noStrike">
                          <a:solidFill>
                            <a:srgbClr val="000000"/>
                          </a:solidFill>
                          <a:latin typeface="DejaVu Sans"/>
                        </a:rPr>
                        <a:t>Usage Scenario</a:t>
                      </a:r>
                      <a:endParaRPr b="0" lang="en-GB" sz="11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nSpc>
                          <a:spcPct val="100000"/>
                        </a:lnSpc>
                      </a:pPr>
                      <a:r>
                        <a:rPr b="0" lang="en-US" sz="1100" spc="-1" strike="noStrike">
                          <a:solidFill>
                            <a:srgbClr val="000000"/>
                          </a:solidFill>
                          <a:latin typeface="DejaVu Sans"/>
                        </a:rPr>
                        <a:t>Edge computing, Data transfer, Edge storage</a:t>
                      </a:r>
                      <a:endParaRPr b="0" lang="en-GB" sz="11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nSpc>
                          <a:spcPct val="100000"/>
                        </a:lnSpc>
                      </a:pPr>
                      <a:r>
                        <a:rPr b="0" lang="en-US" sz="1100" spc="-1" strike="noStrike">
                          <a:solidFill>
                            <a:srgbClr val="000000"/>
                          </a:solidFill>
                          <a:latin typeface="DejaVu Sans"/>
                        </a:rPr>
                        <a:t>Data transfer, Edge storage</a:t>
                      </a:r>
                      <a:endParaRPr b="0" lang="en-GB" sz="11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nSpc>
                          <a:spcPct val="100000"/>
                        </a:lnSpc>
                      </a:pPr>
                      <a:r>
                        <a:rPr b="0" lang="en-US" sz="1100" spc="-1" strike="noStrike">
                          <a:solidFill>
                            <a:srgbClr val="000000"/>
                          </a:solidFill>
                          <a:latin typeface="DejaVu Sans"/>
                        </a:rPr>
                        <a:t>Edge computing, Data transfer</a:t>
                      </a:r>
                      <a:endParaRPr b="0" lang="en-GB" sz="11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nSpc>
                          <a:spcPct val="100000"/>
                        </a:lnSpc>
                      </a:pPr>
                      <a:r>
                        <a:rPr b="0" lang="en-US" sz="1100" spc="-1" strike="noStrike">
                          <a:solidFill>
                            <a:srgbClr val="000000"/>
                          </a:solidFill>
                          <a:latin typeface="DejaVu Sans"/>
                        </a:rPr>
                        <a:t>Data transfer</a:t>
                      </a:r>
                      <a:endParaRPr b="0" lang="en-GB" sz="11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r>
              <a:tr h="259200">
                <a:tc>
                  <a:txBody>
                    <a:bodyPr lIns="90000" rIns="90000" anchor="t">
                      <a:noAutofit/>
                    </a:bodyPr>
                    <a:p>
                      <a:pPr>
                        <a:lnSpc>
                          <a:spcPct val="100000"/>
                        </a:lnSpc>
                      </a:pPr>
                      <a:r>
                        <a:rPr b="1" lang="en-US" sz="1100" spc="-1" strike="noStrike">
                          <a:solidFill>
                            <a:srgbClr val="000000"/>
                          </a:solidFill>
                          <a:latin typeface="DejaVu Sans"/>
                        </a:rPr>
                        <a:t>Usable HDD Storage</a:t>
                      </a:r>
                      <a:endParaRPr b="0" lang="en-GB" sz="11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a:lnSpc>
                          <a:spcPct val="100000"/>
                        </a:lnSpc>
                      </a:pPr>
                      <a:r>
                        <a:rPr b="0" lang="en-US" sz="1100" spc="-1" strike="noStrike">
                          <a:solidFill>
                            <a:srgbClr val="000000"/>
                          </a:solidFill>
                          <a:latin typeface="DejaVu Sans"/>
                        </a:rPr>
                        <a:t>8 TB</a:t>
                      </a:r>
                      <a:endParaRPr b="0" lang="en-GB" sz="11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a:lnSpc>
                          <a:spcPct val="100000"/>
                        </a:lnSpc>
                      </a:pPr>
                      <a:r>
                        <a:rPr b="0" lang="en-US" sz="1100" spc="-1" strike="noStrike">
                          <a:solidFill>
                            <a:srgbClr val="000000"/>
                          </a:solidFill>
                          <a:latin typeface="DejaVu Sans"/>
                        </a:rPr>
                        <a:t>80 TB</a:t>
                      </a:r>
                      <a:endParaRPr b="0" lang="en-GB" sz="11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a:lnSpc>
                          <a:spcPct val="100000"/>
                        </a:lnSpc>
                      </a:pPr>
                      <a:r>
                        <a:rPr b="0" lang="en-US" sz="1100" spc="-1" strike="noStrike">
                          <a:solidFill>
                            <a:srgbClr val="000000"/>
                          </a:solidFill>
                          <a:latin typeface="DejaVu Sans"/>
                        </a:rPr>
                        <a:t>42 TB</a:t>
                      </a:r>
                      <a:endParaRPr b="0" lang="en-GB" sz="11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a:lnSpc>
                          <a:spcPct val="100000"/>
                        </a:lnSpc>
                      </a:pPr>
                      <a:r>
                        <a:rPr b="0" lang="en-US" sz="1100" spc="-1" strike="noStrike">
                          <a:solidFill>
                            <a:srgbClr val="000000"/>
                          </a:solidFill>
                          <a:latin typeface="DejaVu Sans"/>
                        </a:rPr>
                        <a:t>100 PB</a:t>
                      </a:r>
                      <a:endParaRPr b="0" lang="en-GB" sz="11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r>
              <a:tr h="259200">
                <a:tc>
                  <a:txBody>
                    <a:bodyPr lIns="90000" rIns="90000" anchor="t">
                      <a:noAutofit/>
                    </a:bodyPr>
                    <a:p>
                      <a:pPr>
                        <a:lnSpc>
                          <a:spcPct val="100000"/>
                        </a:lnSpc>
                      </a:pPr>
                      <a:r>
                        <a:rPr b="1" lang="en-US" sz="1100" spc="-1" strike="noStrike">
                          <a:solidFill>
                            <a:srgbClr val="000000"/>
                          </a:solidFill>
                          <a:latin typeface="DejaVu Sans"/>
                        </a:rPr>
                        <a:t>Usable SDD Storage</a:t>
                      </a:r>
                      <a:endParaRPr b="0" lang="en-GB" sz="11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nSpc>
                          <a:spcPct val="100000"/>
                        </a:lnSpc>
                      </a:pPr>
                      <a:r>
                        <a:rPr b="0" lang="en-US" sz="1100" spc="-1" strike="noStrike">
                          <a:solidFill>
                            <a:srgbClr val="000000"/>
                          </a:solidFill>
                          <a:latin typeface="DejaVu Sans"/>
                        </a:rPr>
                        <a:t>No</a:t>
                      </a:r>
                      <a:endParaRPr b="0" lang="en-GB" sz="11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nSpc>
                          <a:spcPct val="100000"/>
                        </a:lnSpc>
                      </a:pPr>
                      <a:r>
                        <a:rPr b="0" lang="en-US" sz="1100" spc="-1" strike="noStrike">
                          <a:solidFill>
                            <a:srgbClr val="000000"/>
                          </a:solidFill>
                          <a:latin typeface="DejaVu Sans"/>
                        </a:rPr>
                        <a:t>1 TB</a:t>
                      </a:r>
                      <a:endParaRPr b="0" lang="en-GB" sz="11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nSpc>
                          <a:spcPct val="100000"/>
                        </a:lnSpc>
                      </a:pPr>
                      <a:r>
                        <a:rPr b="0" lang="en-US" sz="1100" spc="-1" strike="noStrike">
                          <a:solidFill>
                            <a:srgbClr val="000000"/>
                          </a:solidFill>
                          <a:latin typeface="DejaVu Sans"/>
                        </a:rPr>
                        <a:t>7.68 TB</a:t>
                      </a:r>
                      <a:endParaRPr b="0" lang="en-GB" sz="11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nSpc>
                          <a:spcPct val="100000"/>
                        </a:lnSpc>
                      </a:pPr>
                      <a:r>
                        <a:rPr b="0" lang="en-US" sz="1100" spc="-1" strike="noStrike">
                          <a:solidFill>
                            <a:srgbClr val="000000"/>
                          </a:solidFill>
                          <a:latin typeface="DejaVu Sans"/>
                        </a:rPr>
                        <a:t>No</a:t>
                      </a:r>
                      <a:endParaRPr b="0" lang="en-GB" sz="11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r>
              <a:tr h="259200">
                <a:tc>
                  <a:txBody>
                    <a:bodyPr lIns="90000" rIns="90000" anchor="t">
                      <a:noAutofit/>
                    </a:bodyPr>
                    <a:p>
                      <a:pPr>
                        <a:lnSpc>
                          <a:spcPct val="100000"/>
                        </a:lnSpc>
                      </a:pPr>
                      <a:r>
                        <a:rPr b="1" lang="en-US" sz="1100" spc="-1" strike="noStrike">
                          <a:solidFill>
                            <a:srgbClr val="000000"/>
                          </a:solidFill>
                          <a:latin typeface="DejaVu Sans"/>
                        </a:rPr>
                        <a:t>Usable vCPUs</a:t>
                      </a:r>
                      <a:endParaRPr b="0" lang="en-GB" sz="11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a:lnSpc>
                          <a:spcPct val="100000"/>
                        </a:lnSpc>
                      </a:pPr>
                      <a:r>
                        <a:rPr b="0" lang="en-US" sz="1100" spc="-1" strike="noStrike">
                          <a:solidFill>
                            <a:srgbClr val="000000"/>
                          </a:solidFill>
                          <a:latin typeface="DejaVu Sans"/>
                        </a:rPr>
                        <a:t>2 vCPUs</a:t>
                      </a:r>
                      <a:endParaRPr b="0" lang="en-GB" sz="11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a:lnSpc>
                          <a:spcPct val="100000"/>
                        </a:lnSpc>
                      </a:pPr>
                      <a:r>
                        <a:rPr b="0" lang="en-US" sz="1100" spc="-1" strike="noStrike">
                          <a:solidFill>
                            <a:srgbClr val="000000"/>
                          </a:solidFill>
                          <a:latin typeface="DejaVu Sans"/>
                        </a:rPr>
                        <a:t>40 vCPUs</a:t>
                      </a:r>
                      <a:endParaRPr b="0" lang="en-GB" sz="11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a:lnSpc>
                          <a:spcPct val="100000"/>
                        </a:lnSpc>
                      </a:pPr>
                      <a:r>
                        <a:rPr b="0" lang="en-US" sz="1100" spc="-1" strike="noStrike">
                          <a:solidFill>
                            <a:srgbClr val="000000"/>
                          </a:solidFill>
                          <a:latin typeface="DejaVu Sans"/>
                        </a:rPr>
                        <a:t>52 vCPUs</a:t>
                      </a:r>
                      <a:endParaRPr b="0" lang="en-GB" sz="11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a:lnSpc>
                          <a:spcPct val="100000"/>
                        </a:lnSpc>
                      </a:pPr>
                      <a:r>
                        <a:rPr b="0" lang="en-US" sz="1100" spc="-1" strike="noStrike">
                          <a:solidFill>
                            <a:srgbClr val="000000"/>
                          </a:solidFill>
                          <a:latin typeface="DejaVu Sans"/>
                        </a:rPr>
                        <a:t>N/A</a:t>
                      </a:r>
                      <a:endParaRPr b="0" lang="en-GB" sz="11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r>
              <a:tr h="259200">
                <a:tc>
                  <a:txBody>
                    <a:bodyPr lIns="90000" rIns="90000" anchor="t">
                      <a:noAutofit/>
                    </a:bodyPr>
                    <a:p>
                      <a:pPr>
                        <a:lnSpc>
                          <a:spcPct val="100000"/>
                        </a:lnSpc>
                      </a:pPr>
                      <a:r>
                        <a:rPr b="1" lang="en-US" sz="1100" spc="-1" strike="noStrike">
                          <a:solidFill>
                            <a:srgbClr val="000000"/>
                          </a:solidFill>
                          <a:latin typeface="DejaVu Sans"/>
                        </a:rPr>
                        <a:t>Usable Memory</a:t>
                      </a:r>
                      <a:endParaRPr b="0" lang="en-GB" sz="11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nSpc>
                          <a:spcPct val="100000"/>
                        </a:lnSpc>
                      </a:pPr>
                      <a:r>
                        <a:rPr b="0" lang="en-US" sz="1100" spc="-1" strike="noStrike">
                          <a:solidFill>
                            <a:srgbClr val="000000"/>
                          </a:solidFill>
                          <a:latin typeface="DejaVu Sans"/>
                        </a:rPr>
                        <a:t>4 GB</a:t>
                      </a:r>
                      <a:endParaRPr b="0" lang="en-GB" sz="11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nSpc>
                          <a:spcPct val="100000"/>
                        </a:lnSpc>
                      </a:pPr>
                      <a:r>
                        <a:rPr b="0" lang="en-US" sz="1100" spc="-1" strike="noStrike">
                          <a:solidFill>
                            <a:srgbClr val="000000"/>
                          </a:solidFill>
                          <a:latin typeface="DejaVu Sans"/>
                        </a:rPr>
                        <a:t>80 GB</a:t>
                      </a:r>
                      <a:endParaRPr b="0" lang="en-GB" sz="11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nSpc>
                          <a:spcPct val="100000"/>
                        </a:lnSpc>
                      </a:pPr>
                      <a:r>
                        <a:rPr b="0" lang="en-US" sz="1100" spc="-1" strike="noStrike">
                          <a:solidFill>
                            <a:srgbClr val="000000"/>
                          </a:solidFill>
                          <a:latin typeface="DejaVu Sans"/>
                        </a:rPr>
                        <a:t>208 GB</a:t>
                      </a:r>
                      <a:endParaRPr b="0" lang="en-GB" sz="11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nSpc>
                          <a:spcPct val="100000"/>
                        </a:lnSpc>
                      </a:pPr>
                      <a:r>
                        <a:rPr b="0" lang="en-US" sz="1100" spc="-1" strike="noStrike">
                          <a:solidFill>
                            <a:srgbClr val="000000"/>
                          </a:solidFill>
                          <a:latin typeface="DejaVu Sans"/>
                        </a:rPr>
                        <a:t>N/A</a:t>
                      </a:r>
                      <a:endParaRPr b="0" lang="en-GB" sz="11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r>
              <a:tr h="259200">
                <a:tc>
                  <a:txBody>
                    <a:bodyPr lIns="90000" rIns="90000" anchor="t">
                      <a:noAutofit/>
                    </a:bodyPr>
                    <a:p>
                      <a:pPr>
                        <a:lnSpc>
                          <a:spcPct val="100000"/>
                        </a:lnSpc>
                      </a:pPr>
                      <a:r>
                        <a:rPr b="1" lang="en-US" sz="1100" spc="-1" strike="noStrike">
                          <a:solidFill>
                            <a:srgbClr val="000000"/>
                          </a:solidFill>
                          <a:latin typeface="DejaVu Sans"/>
                        </a:rPr>
                        <a:t>GPU</a:t>
                      </a:r>
                      <a:endParaRPr b="0" lang="en-GB" sz="11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a:lnSpc>
                          <a:spcPct val="100000"/>
                        </a:lnSpc>
                      </a:pPr>
                      <a:r>
                        <a:rPr b="0" lang="en-US" sz="1100" spc="-1" strike="noStrike">
                          <a:solidFill>
                            <a:srgbClr val="000000"/>
                          </a:solidFill>
                          <a:latin typeface="DejaVu Sans"/>
                        </a:rPr>
                        <a:t>No</a:t>
                      </a:r>
                      <a:endParaRPr b="0" lang="en-GB" sz="11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a:lnSpc>
                          <a:spcPct val="100000"/>
                        </a:lnSpc>
                      </a:pPr>
                      <a:r>
                        <a:rPr b="0" lang="en-US" sz="1100" spc="-1" strike="noStrike">
                          <a:solidFill>
                            <a:srgbClr val="000000"/>
                          </a:solidFill>
                          <a:latin typeface="DejaVu Sans"/>
                        </a:rPr>
                        <a:t>No</a:t>
                      </a:r>
                      <a:endParaRPr b="0" lang="en-GB" sz="11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a:lnSpc>
                          <a:spcPct val="100000"/>
                        </a:lnSpc>
                      </a:pPr>
                      <a:r>
                        <a:rPr b="0" lang="en-US" sz="1100" spc="-1" strike="noStrike">
                          <a:solidFill>
                            <a:srgbClr val="000000"/>
                          </a:solidFill>
                          <a:latin typeface="DejaVu Sans"/>
                        </a:rPr>
                        <a:t>Nvidia V100 (Optional)</a:t>
                      </a:r>
                      <a:endParaRPr b="0" lang="en-GB" sz="11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a:lnSpc>
                          <a:spcPct val="100000"/>
                        </a:lnSpc>
                      </a:pPr>
                      <a:r>
                        <a:rPr b="0" lang="en-US" sz="1100" spc="-1" strike="noStrike">
                          <a:solidFill>
                            <a:srgbClr val="000000"/>
                          </a:solidFill>
                          <a:latin typeface="DejaVu Sans"/>
                        </a:rPr>
                        <a:t>No</a:t>
                      </a:r>
                      <a:endParaRPr b="0" lang="en-GB" sz="11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r>
              <a:tr h="426600">
                <a:tc>
                  <a:txBody>
                    <a:bodyPr lIns="90000" rIns="90000" anchor="t">
                      <a:noAutofit/>
                    </a:bodyPr>
                    <a:p>
                      <a:pPr>
                        <a:lnSpc>
                          <a:spcPct val="100000"/>
                        </a:lnSpc>
                      </a:pPr>
                      <a:r>
                        <a:rPr b="1" lang="en-US" sz="1100" spc="-1" strike="noStrike">
                          <a:solidFill>
                            <a:srgbClr val="000000"/>
                          </a:solidFill>
                          <a:latin typeface="DejaVu Sans"/>
                        </a:rPr>
                        <a:t>Onboard Computing Options</a:t>
                      </a:r>
                      <a:endParaRPr b="0" lang="en-GB" sz="11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nSpc>
                          <a:spcPct val="100000"/>
                        </a:lnSpc>
                      </a:pPr>
                      <a:r>
                        <a:rPr b="0" lang="en-US" sz="1100" spc="-1" strike="noStrike">
                          <a:solidFill>
                            <a:srgbClr val="000000"/>
                          </a:solidFill>
                          <a:latin typeface="DejaVu Sans"/>
                        </a:rPr>
                        <a:t>AWS IoT Greengrass Amazon EC2 AMIs</a:t>
                      </a:r>
                      <a:endParaRPr b="0" lang="en-GB" sz="11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nSpc>
                          <a:spcPct val="100000"/>
                        </a:lnSpc>
                      </a:pPr>
                      <a:r>
                        <a:rPr b="0" lang="en-US" sz="1100" spc="-1" strike="noStrike">
                          <a:solidFill>
                            <a:srgbClr val="000000"/>
                          </a:solidFill>
                          <a:latin typeface="DejaVu Sans"/>
                        </a:rPr>
                        <a:t>AWS IoT Greengrass Amazon EC2 AMIs</a:t>
                      </a:r>
                      <a:endParaRPr b="0" lang="en-GB" sz="11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nSpc>
                          <a:spcPct val="100000"/>
                        </a:lnSpc>
                      </a:pPr>
                      <a:r>
                        <a:rPr b="0" lang="en-US" sz="1100" spc="-1" strike="noStrike">
                          <a:solidFill>
                            <a:srgbClr val="000000"/>
                          </a:solidFill>
                          <a:latin typeface="DejaVu Sans"/>
                        </a:rPr>
                        <a:t>AWS IoT Greengrass Amazon EC2 AMIs</a:t>
                      </a:r>
                      <a:endParaRPr b="0" lang="en-GB" sz="11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nSpc>
                          <a:spcPct val="100000"/>
                        </a:lnSpc>
                      </a:pPr>
                      <a:r>
                        <a:rPr b="0" lang="en-US" sz="1100" spc="-1" strike="noStrike">
                          <a:solidFill>
                            <a:srgbClr val="000000"/>
                          </a:solidFill>
                          <a:latin typeface="DejaVu Sans"/>
                        </a:rPr>
                        <a:t>N/A</a:t>
                      </a:r>
                      <a:endParaRPr b="0" lang="en-GB" sz="11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r>
              <a:tr h="259200">
                <a:tc>
                  <a:txBody>
                    <a:bodyPr lIns="90000" rIns="90000" anchor="t">
                      <a:noAutofit/>
                    </a:bodyPr>
                    <a:p>
                      <a:pPr>
                        <a:lnSpc>
                          <a:spcPct val="100000"/>
                        </a:lnSpc>
                      </a:pPr>
                      <a:r>
                        <a:rPr b="1" lang="en-US" sz="1100" spc="-1" strike="noStrike">
                          <a:solidFill>
                            <a:srgbClr val="000000"/>
                          </a:solidFill>
                          <a:latin typeface="DejaVu Sans"/>
                        </a:rPr>
                        <a:t>DataSync</a:t>
                      </a:r>
                      <a:endParaRPr b="0" lang="en-GB" sz="11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a:lnSpc>
                          <a:spcPct val="100000"/>
                        </a:lnSpc>
                      </a:pPr>
                      <a:r>
                        <a:rPr b="0" lang="en-US" sz="1100" spc="-1" strike="noStrike">
                          <a:solidFill>
                            <a:srgbClr val="000000"/>
                          </a:solidFill>
                          <a:latin typeface="DejaVu Sans"/>
                        </a:rPr>
                        <a:t>Yes</a:t>
                      </a:r>
                      <a:endParaRPr b="0" lang="en-GB" sz="11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a:lnSpc>
                          <a:spcPct val="100000"/>
                        </a:lnSpc>
                      </a:pPr>
                      <a:r>
                        <a:rPr b="0" lang="en-US" sz="1100" spc="-1" strike="noStrike">
                          <a:solidFill>
                            <a:srgbClr val="000000"/>
                          </a:solidFill>
                          <a:latin typeface="DejaVu Sans"/>
                        </a:rPr>
                        <a:t>No</a:t>
                      </a:r>
                      <a:endParaRPr b="0" lang="en-GB" sz="11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a:lnSpc>
                          <a:spcPct val="100000"/>
                        </a:lnSpc>
                      </a:pPr>
                      <a:r>
                        <a:rPr b="0" lang="en-US" sz="1100" spc="-1" strike="noStrike">
                          <a:solidFill>
                            <a:srgbClr val="000000"/>
                          </a:solidFill>
                          <a:latin typeface="DejaVu Sans"/>
                        </a:rPr>
                        <a:t>No</a:t>
                      </a:r>
                      <a:endParaRPr b="0" lang="en-GB" sz="11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a:lnSpc>
                          <a:spcPct val="100000"/>
                        </a:lnSpc>
                      </a:pPr>
                      <a:r>
                        <a:rPr b="0" lang="en-US" sz="1100" spc="-1" strike="noStrike">
                          <a:solidFill>
                            <a:srgbClr val="000000"/>
                          </a:solidFill>
                          <a:latin typeface="DejaVu Sans"/>
                        </a:rPr>
                        <a:t>No</a:t>
                      </a:r>
                      <a:endParaRPr b="0" lang="en-GB" sz="11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r>
              <a:tr h="259200">
                <a:tc>
                  <a:txBody>
                    <a:bodyPr lIns="90000" rIns="90000" anchor="t">
                      <a:noAutofit/>
                    </a:bodyPr>
                    <a:p>
                      <a:pPr>
                        <a:lnSpc>
                          <a:spcPct val="100000"/>
                        </a:lnSpc>
                      </a:pPr>
                      <a:r>
                        <a:rPr b="1" lang="en-US" sz="1100" spc="-1" strike="noStrike">
                          <a:solidFill>
                            <a:srgbClr val="000000"/>
                          </a:solidFill>
                          <a:latin typeface="DejaVu Sans"/>
                        </a:rPr>
                        <a:t>Transfers via S3 API</a:t>
                      </a:r>
                      <a:endParaRPr b="0" lang="en-GB" sz="11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nSpc>
                          <a:spcPct val="100000"/>
                        </a:lnSpc>
                      </a:pPr>
                      <a:r>
                        <a:rPr b="0" lang="en-US" sz="1100" spc="-1" strike="noStrike">
                          <a:solidFill>
                            <a:srgbClr val="000000"/>
                          </a:solidFill>
                          <a:latin typeface="DejaVu Sans"/>
                        </a:rPr>
                        <a:t>No</a:t>
                      </a:r>
                      <a:endParaRPr b="0" lang="en-GB" sz="11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nSpc>
                          <a:spcPct val="100000"/>
                        </a:lnSpc>
                      </a:pPr>
                      <a:r>
                        <a:rPr b="0" lang="en-US" sz="1100" spc="-1" strike="noStrike">
                          <a:solidFill>
                            <a:srgbClr val="000000"/>
                          </a:solidFill>
                          <a:latin typeface="DejaVu Sans"/>
                        </a:rPr>
                        <a:t>Yes</a:t>
                      </a:r>
                      <a:endParaRPr b="0" lang="en-GB" sz="11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nSpc>
                          <a:spcPct val="100000"/>
                        </a:lnSpc>
                      </a:pPr>
                      <a:r>
                        <a:rPr b="0" lang="en-US" sz="1100" spc="-1" strike="noStrike">
                          <a:solidFill>
                            <a:srgbClr val="000000"/>
                          </a:solidFill>
                          <a:latin typeface="DejaVu Sans"/>
                        </a:rPr>
                        <a:t>Yes</a:t>
                      </a:r>
                      <a:endParaRPr b="0" lang="en-GB" sz="11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nSpc>
                          <a:spcPct val="100000"/>
                        </a:lnSpc>
                      </a:pPr>
                      <a:r>
                        <a:rPr b="0" lang="en-US" sz="1100" spc="-1" strike="noStrike">
                          <a:solidFill>
                            <a:srgbClr val="000000"/>
                          </a:solidFill>
                          <a:latin typeface="DejaVu Sans"/>
                        </a:rPr>
                        <a:t>No</a:t>
                      </a:r>
                      <a:endParaRPr b="0" lang="en-GB" sz="11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r>
              <a:tr h="259200">
                <a:tc>
                  <a:txBody>
                    <a:bodyPr lIns="90000" rIns="90000" anchor="t">
                      <a:noAutofit/>
                    </a:bodyPr>
                    <a:p>
                      <a:pPr>
                        <a:lnSpc>
                          <a:spcPct val="100000"/>
                        </a:lnSpc>
                      </a:pPr>
                      <a:r>
                        <a:rPr b="1" lang="en-US" sz="1100" spc="-1" strike="noStrike">
                          <a:solidFill>
                            <a:srgbClr val="000000"/>
                          </a:solidFill>
                          <a:latin typeface="DejaVu Sans"/>
                        </a:rPr>
                        <a:t>Device Size</a:t>
                      </a:r>
                      <a:endParaRPr b="0" lang="en-GB" sz="11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a:lnSpc>
                          <a:spcPct val="100000"/>
                        </a:lnSpc>
                      </a:pPr>
                      <a:r>
                        <a:rPr b="0" lang="en-US" sz="1100" spc="-1" strike="noStrike">
                          <a:solidFill>
                            <a:srgbClr val="000000"/>
                          </a:solidFill>
                          <a:latin typeface="DejaVu Sans"/>
                        </a:rPr>
                        <a:t>9 in x 6 in x 3 in</a:t>
                      </a:r>
                      <a:endParaRPr b="0" lang="en-GB" sz="11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a:lnSpc>
                          <a:spcPct val="100000"/>
                        </a:lnSpc>
                      </a:pPr>
                      <a:r>
                        <a:rPr b="0" lang="en-US" sz="1100" spc="-1" strike="noStrike">
                          <a:solidFill>
                            <a:srgbClr val="000000"/>
                          </a:solidFill>
                          <a:latin typeface="DejaVu Sans"/>
                        </a:rPr>
                        <a:t>28.3 in x 10.6 in x 15.5 in</a:t>
                      </a:r>
                      <a:endParaRPr b="0" lang="en-GB" sz="11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a:lnSpc>
                          <a:spcPct val="100000"/>
                        </a:lnSpc>
                      </a:pPr>
                      <a:r>
                        <a:rPr b="0" lang="en-US" sz="1100" spc="-1" strike="noStrike">
                          <a:solidFill>
                            <a:srgbClr val="000000"/>
                          </a:solidFill>
                          <a:latin typeface="DejaVu Sans"/>
                        </a:rPr>
                        <a:t>28.3 in x 10.6 in x 15.5 in</a:t>
                      </a:r>
                      <a:endParaRPr b="0" lang="en-GB" sz="11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a:lnSpc>
                          <a:spcPct val="100000"/>
                        </a:lnSpc>
                      </a:pPr>
                      <a:r>
                        <a:rPr b="0" lang="en-US" sz="1100" spc="-1" strike="noStrike">
                          <a:solidFill>
                            <a:srgbClr val="000000"/>
                          </a:solidFill>
                          <a:latin typeface="DejaVu Sans"/>
                        </a:rPr>
                        <a:t>N/A</a:t>
                      </a:r>
                      <a:endParaRPr b="0" lang="en-GB" sz="11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r>
              <a:tr h="259200">
                <a:tc>
                  <a:txBody>
                    <a:bodyPr lIns="90000" rIns="90000" anchor="t">
                      <a:noAutofit/>
                    </a:bodyPr>
                    <a:p>
                      <a:pPr>
                        <a:lnSpc>
                          <a:spcPct val="100000"/>
                        </a:lnSpc>
                      </a:pPr>
                      <a:r>
                        <a:rPr b="1" lang="en-US" sz="1100" spc="-1" strike="noStrike">
                          <a:solidFill>
                            <a:srgbClr val="000000"/>
                          </a:solidFill>
                          <a:latin typeface="DejaVu Sans"/>
                        </a:rPr>
                        <a:t>Device Weight</a:t>
                      </a:r>
                      <a:endParaRPr b="0" lang="en-GB" sz="11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nSpc>
                          <a:spcPct val="100000"/>
                        </a:lnSpc>
                      </a:pPr>
                      <a:r>
                        <a:rPr b="0" lang="en-US" sz="1100" spc="-1" strike="noStrike">
                          <a:solidFill>
                            <a:srgbClr val="000000"/>
                          </a:solidFill>
                          <a:latin typeface="DejaVu Sans"/>
                        </a:rPr>
                        <a:t>2.1 kg</a:t>
                      </a:r>
                      <a:endParaRPr b="0" lang="en-GB" sz="11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nSpc>
                          <a:spcPct val="100000"/>
                        </a:lnSpc>
                      </a:pPr>
                      <a:r>
                        <a:rPr b="0" lang="en-US" sz="1100" spc="-1" strike="noStrike">
                          <a:solidFill>
                            <a:srgbClr val="000000"/>
                          </a:solidFill>
                          <a:latin typeface="DejaVu Sans"/>
                        </a:rPr>
                        <a:t>22.3 kg</a:t>
                      </a:r>
                      <a:endParaRPr b="0" lang="en-GB" sz="11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nSpc>
                          <a:spcPct val="100000"/>
                        </a:lnSpc>
                      </a:pPr>
                      <a:r>
                        <a:rPr b="0" lang="en-US" sz="1100" spc="-1" strike="noStrike">
                          <a:solidFill>
                            <a:srgbClr val="000000"/>
                          </a:solidFill>
                          <a:latin typeface="DejaVu Sans"/>
                        </a:rPr>
                        <a:t>22.3 kg</a:t>
                      </a:r>
                      <a:endParaRPr b="0" lang="en-GB" sz="11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nSpc>
                          <a:spcPct val="100000"/>
                        </a:lnSpc>
                      </a:pPr>
                      <a:r>
                        <a:rPr b="0" lang="en-US" sz="1100" spc="-1" strike="noStrike">
                          <a:solidFill>
                            <a:srgbClr val="000000"/>
                          </a:solidFill>
                          <a:latin typeface="DejaVu Sans"/>
                        </a:rPr>
                        <a:t>N/A</a:t>
                      </a:r>
                      <a:endParaRPr b="0" lang="en-GB" sz="11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r>
              <a:tr h="259200">
                <a:tc>
                  <a:txBody>
                    <a:bodyPr lIns="90000" rIns="90000" anchor="t">
                      <a:noAutofit/>
                    </a:bodyPr>
                    <a:p>
                      <a:pPr>
                        <a:lnSpc>
                          <a:spcPct val="100000"/>
                        </a:lnSpc>
                      </a:pPr>
                      <a:r>
                        <a:rPr b="1" lang="en-US" sz="1100" spc="-1" strike="noStrike">
                          <a:solidFill>
                            <a:srgbClr val="000000"/>
                          </a:solidFill>
                          <a:latin typeface="DejaVu Sans"/>
                        </a:rPr>
                        <a:t>Encryption</a:t>
                      </a:r>
                      <a:endParaRPr b="0" lang="en-GB" sz="11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a:lnSpc>
                          <a:spcPct val="100000"/>
                        </a:lnSpc>
                      </a:pPr>
                      <a:r>
                        <a:rPr b="0" lang="en-US" sz="1100" spc="-1" strike="noStrike">
                          <a:solidFill>
                            <a:srgbClr val="000000"/>
                          </a:solidFill>
                          <a:latin typeface="DejaVu Sans"/>
                        </a:rPr>
                        <a:t>256-Bit</a:t>
                      </a:r>
                      <a:endParaRPr b="0" lang="en-GB" sz="11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a:lnSpc>
                          <a:spcPct val="100000"/>
                        </a:lnSpc>
                      </a:pPr>
                      <a:r>
                        <a:rPr b="0" lang="en-US" sz="1100" spc="-1" strike="noStrike">
                          <a:solidFill>
                            <a:srgbClr val="000000"/>
                          </a:solidFill>
                          <a:latin typeface="DejaVu Sans"/>
                        </a:rPr>
                        <a:t>256-Bit</a:t>
                      </a:r>
                      <a:endParaRPr b="0" lang="en-GB" sz="11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a:lnSpc>
                          <a:spcPct val="100000"/>
                        </a:lnSpc>
                      </a:pPr>
                      <a:r>
                        <a:rPr b="0" lang="en-US" sz="1100" spc="-1" strike="noStrike">
                          <a:solidFill>
                            <a:srgbClr val="000000"/>
                          </a:solidFill>
                          <a:latin typeface="DejaVu Sans"/>
                        </a:rPr>
                        <a:t>256-Bit</a:t>
                      </a:r>
                      <a:endParaRPr b="0" lang="en-GB" sz="11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a:lnSpc>
                          <a:spcPct val="100000"/>
                        </a:lnSpc>
                      </a:pPr>
                      <a:r>
                        <a:rPr b="0" lang="en-US" sz="1100" spc="-1" strike="noStrike">
                          <a:solidFill>
                            <a:srgbClr val="000000"/>
                          </a:solidFill>
                          <a:latin typeface="DejaVu Sans"/>
                        </a:rPr>
                        <a:t>256-Bit</a:t>
                      </a:r>
                      <a:endParaRPr b="0" lang="en-GB" sz="11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r>
              <a:tr h="259200">
                <a:tc>
                  <a:txBody>
                    <a:bodyPr lIns="90000" rIns="90000" anchor="t">
                      <a:noAutofit/>
                    </a:bodyPr>
                    <a:p>
                      <a:pPr>
                        <a:lnSpc>
                          <a:spcPct val="100000"/>
                        </a:lnSpc>
                      </a:pPr>
                      <a:r>
                        <a:rPr b="1" lang="en-US" sz="1100" spc="-1" strike="noStrike">
                          <a:solidFill>
                            <a:srgbClr val="000000"/>
                          </a:solidFill>
                          <a:latin typeface="DejaVu Sans"/>
                        </a:rPr>
                        <a:t>Portability</a:t>
                      </a:r>
                      <a:endParaRPr b="0" lang="en-GB" sz="11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nSpc>
                          <a:spcPct val="100000"/>
                        </a:lnSpc>
                      </a:pPr>
                      <a:r>
                        <a:rPr b="0" lang="en-US" sz="1100" spc="-1" strike="noStrike">
                          <a:solidFill>
                            <a:srgbClr val="000000"/>
                          </a:solidFill>
                          <a:latin typeface="DejaVu Sans"/>
                        </a:rPr>
                        <a:t>Battery-Based operation</a:t>
                      </a:r>
                      <a:endParaRPr b="0" lang="en-GB" sz="11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nSpc>
                          <a:spcPct val="100000"/>
                        </a:lnSpc>
                      </a:pPr>
                      <a:r>
                        <a:rPr b="0" lang="en-US" sz="1100" spc="-1" strike="noStrike">
                          <a:solidFill>
                            <a:srgbClr val="000000"/>
                          </a:solidFill>
                          <a:latin typeface="DejaVu Sans"/>
                        </a:rPr>
                        <a:t>No</a:t>
                      </a:r>
                      <a:endParaRPr b="0" lang="en-GB" sz="11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nSpc>
                          <a:spcPct val="100000"/>
                        </a:lnSpc>
                      </a:pPr>
                      <a:r>
                        <a:rPr b="0" lang="en-US" sz="1100" spc="-1" strike="noStrike">
                          <a:solidFill>
                            <a:srgbClr val="000000"/>
                          </a:solidFill>
                          <a:latin typeface="DejaVu Sans"/>
                        </a:rPr>
                        <a:t>No</a:t>
                      </a:r>
                      <a:endParaRPr b="0" lang="en-GB" sz="11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nSpc>
                          <a:spcPct val="100000"/>
                        </a:lnSpc>
                      </a:pPr>
                      <a:r>
                        <a:rPr b="0" lang="en-US" sz="1100" spc="-1" strike="noStrike">
                          <a:solidFill>
                            <a:srgbClr val="000000"/>
                          </a:solidFill>
                          <a:latin typeface="DejaVu Sans"/>
                        </a:rPr>
                        <a:t>No</a:t>
                      </a:r>
                      <a:endParaRPr b="0" lang="en-GB" sz="11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r>
              <a:tr h="259200">
                <a:tc>
                  <a:txBody>
                    <a:bodyPr lIns="90000" rIns="90000" anchor="t">
                      <a:noAutofit/>
                    </a:bodyPr>
                    <a:p>
                      <a:pPr>
                        <a:lnSpc>
                          <a:spcPct val="100000"/>
                        </a:lnSpc>
                      </a:pPr>
                      <a:r>
                        <a:rPr b="1" lang="en-US" sz="1100" spc="-1" strike="noStrike">
                          <a:solidFill>
                            <a:srgbClr val="000000"/>
                          </a:solidFill>
                          <a:latin typeface="DejaVu Sans"/>
                        </a:rPr>
                        <a:t>Wireless</a:t>
                      </a:r>
                      <a:endParaRPr b="0" lang="en-GB" sz="11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a:lnSpc>
                          <a:spcPct val="100000"/>
                        </a:lnSpc>
                      </a:pPr>
                      <a:r>
                        <a:rPr b="0" lang="en-US" sz="1100" spc="-1" strike="noStrike">
                          <a:solidFill>
                            <a:srgbClr val="000000"/>
                          </a:solidFill>
                          <a:latin typeface="DejaVu Sans"/>
                        </a:rPr>
                        <a:t>Wi-Fi</a:t>
                      </a:r>
                      <a:endParaRPr b="0" lang="en-GB" sz="11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a:lnSpc>
                          <a:spcPct val="100000"/>
                        </a:lnSpc>
                      </a:pPr>
                      <a:r>
                        <a:rPr b="0" lang="en-US" sz="1100" spc="-1" strike="noStrike">
                          <a:solidFill>
                            <a:srgbClr val="000000"/>
                          </a:solidFill>
                          <a:latin typeface="DejaVu Sans"/>
                        </a:rPr>
                        <a:t>No</a:t>
                      </a:r>
                      <a:endParaRPr b="0" lang="en-GB" sz="11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a:lnSpc>
                          <a:spcPct val="100000"/>
                        </a:lnSpc>
                      </a:pPr>
                      <a:r>
                        <a:rPr b="0" lang="en-US" sz="1100" spc="-1" strike="noStrike">
                          <a:solidFill>
                            <a:srgbClr val="000000"/>
                          </a:solidFill>
                          <a:latin typeface="DejaVu Sans"/>
                        </a:rPr>
                        <a:t>No</a:t>
                      </a:r>
                      <a:endParaRPr b="0" lang="en-GB" sz="11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a:lnSpc>
                          <a:spcPct val="100000"/>
                        </a:lnSpc>
                      </a:pPr>
                      <a:r>
                        <a:rPr b="0" lang="en-US" sz="1100" spc="-1" strike="noStrike">
                          <a:solidFill>
                            <a:srgbClr val="000000"/>
                          </a:solidFill>
                          <a:latin typeface="DejaVu Sans"/>
                        </a:rPr>
                        <a:t>No</a:t>
                      </a:r>
                      <a:endParaRPr b="0" lang="en-GB" sz="11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r>
              <a:tr h="259200">
                <a:tc>
                  <a:txBody>
                    <a:bodyPr lIns="90000" rIns="90000" anchor="t">
                      <a:noAutofit/>
                    </a:bodyPr>
                    <a:p>
                      <a:pPr>
                        <a:lnSpc>
                          <a:spcPct val="100000"/>
                        </a:lnSpc>
                      </a:pPr>
                      <a:r>
                        <a:rPr b="1" lang="en-US" sz="1100" spc="-1" strike="noStrike">
                          <a:solidFill>
                            <a:srgbClr val="000000"/>
                          </a:solidFill>
                          <a:latin typeface="DejaVu Sans"/>
                        </a:rPr>
                        <a:t>Storage Clustering</a:t>
                      </a:r>
                      <a:endParaRPr b="0" lang="en-GB" sz="11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nSpc>
                          <a:spcPct val="100000"/>
                        </a:lnSpc>
                      </a:pPr>
                      <a:r>
                        <a:rPr b="0" lang="en-US" sz="1100" spc="-1" strike="noStrike">
                          <a:solidFill>
                            <a:srgbClr val="000000"/>
                          </a:solidFill>
                          <a:latin typeface="DejaVu Sans"/>
                        </a:rPr>
                        <a:t>No</a:t>
                      </a:r>
                      <a:endParaRPr b="0" lang="en-GB" sz="11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nSpc>
                          <a:spcPct val="100000"/>
                        </a:lnSpc>
                      </a:pPr>
                      <a:r>
                        <a:rPr b="0" lang="en-US" sz="1100" spc="-1" strike="noStrike">
                          <a:solidFill>
                            <a:srgbClr val="000000"/>
                          </a:solidFill>
                          <a:latin typeface="DejaVu Sans"/>
                        </a:rPr>
                        <a:t>Yes, 5-10 nodes</a:t>
                      </a:r>
                      <a:endParaRPr b="0" lang="en-GB" sz="11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nSpc>
                          <a:spcPct val="100000"/>
                        </a:lnSpc>
                      </a:pPr>
                      <a:r>
                        <a:rPr b="0" lang="en-US" sz="1100" spc="-1" strike="noStrike">
                          <a:solidFill>
                            <a:srgbClr val="000000"/>
                          </a:solidFill>
                          <a:latin typeface="DejaVu Sans"/>
                        </a:rPr>
                        <a:t>Yes, 5-10 nodes</a:t>
                      </a:r>
                      <a:endParaRPr b="0" lang="en-GB" sz="11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nSpc>
                          <a:spcPct val="100000"/>
                        </a:lnSpc>
                      </a:pPr>
                      <a:r>
                        <a:rPr b="0" lang="en-US" sz="1100" spc="-1" strike="noStrike">
                          <a:solidFill>
                            <a:srgbClr val="000000"/>
                          </a:solidFill>
                          <a:latin typeface="DejaVu Sans"/>
                        </a:rPr>
                        <a:t>N/A</a:t>
                      </a:r>
                      <a:endParaRPr b="0" lang="en-GB" sz="11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r>
              <a:tr h="259200">
                <a:tc>
                  <a:txBody>
                    <a:bodyPr lIns="90000" rIns="90000" anchor="t">
                      <a:noAutofit/>
                    </a:bodyPr>
                    <a:p>
                      <a:pPr>
                        <a:lnSpc>
                          <a:spcPct val="100000"/>
                        </a:lnSpc>
                      </a:pPr>
                      <a:r>
                        <a:rPr b="1" lang="en-US" sz="1100" spc="-1" strike="noStrike">
                          <a:solidFill>
                            <a:srgbClr val="000000"/>
                          </a:solidFill>
                          <a:latin typeface="DejaVu Sans"/>
                        </a:rPr>
                        <a:t>HIPAA Compliant</a:t>
                      </a:r>
                      <a:endParaRPr b="0" lang="en-GB" sz="11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a:lnSpc>
                          <a:spcPct val="100000"/>
                        </a:lnSpc>
                      </a:pPr>
                      <a:r>
                        <a:rPr b="0" lang="en-US" sz="1100" spc="-1" strike="noStrike">
                          <a:solidFill>
                            <a:srgbClr val="000000"/>
                          </a:solidFill>
                          <a:latin typeface="DejaVu Sans"/>
                        </a:rPr>
                        <a:t>Yes, eligible</a:t>
                      </a:r>
                      <a:endParaRPr b="0" lang="en-GB" sz="11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a:lnSpc>
                          <a:spcPct val="100000"/>
                        </a:lnSpc>
                      </a:pPr>
                      <a:r>
                        <a:rPr b="0" lang="en-US" sz="1100" spc="-1" strike="noStrike">
                          <a:solidFill>
                            <a:srgbClr val="000000"/>
                          </a:solidFill>
                          <a:latin typeface="DejaVu Sans"/>
                        </a:rPr>
                        <a:t>Yes, eligible</a:t>
                      </a:r>
                      <a:endParaRPr b="0" lang="en-GB" sz="11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a:lnSpc>
                          <a:spcPct val="100000"/>
                        </a:lnSpc>
                      </a:pPr>
                      <a:r>
                        <a:rPr b="0" lang="en-US" sz="1100" spc="-1" strike="noStrike">
                          <a:solidFill>
                            <a:srgbClr val="000000"/>
                          </a:solidFill>
                          <a:latin typeface="DejaVu Sans"/>
                        </a:rPr>
                        <a:t>Yes, eligible</a:t>
                      </a:r>
                      <a:endParaRPr b="0" lang="en-GB" sz="11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a:lnSpc>
                          <a:spcPct val="100000"/>
                        </a:lnSpc>
                      </a:pPr>
                      <a:r>
                        <a:rPr b="0" lang="en-US" sz="1100" spc="-1" strike="noStrike">
                          <a:solidFill>
                            <a:srgbClr val="000000"/>
                          </a:solidFill>
                          <a:latin typeface="DejaVu Sans"/>
                        </a:rPr>
                        <a:t>No</a:t>
                      </a:r>
                      <a:endParaRPr b="0" lang="en-GB" sz="11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r>
              <a:tr h="426600">
                <a:tc>
                  <a:txBody>
                    <a:bodyPr lIns="90000" rIns="90000" anchor="t">
                      <a:noAutofit/>
                    </a:bodyPr>
                    <a:p>
                      <a:pPr>
                        <a:lnSpc>
                          <a:spcPct val="100000"/>
                        </a:lnSpc>
                      </a:pPr>
                      <a:r>
                        <a:rPr b="1" lang="en-US" sz="1100" spc="-1" strike="noStrike">
                          <a:solidFill>
                            <a:srgbClr val="000000"/>
                          </a:solidFill>
                          <a:latin typeface="DejaVu Sans"/>
                        </a:rPr>
                        <a:t>Typical Job Lifetime</a:t>
                      </a:r>
                      <a:endParaRPr b="0" lang="en-GB" sz="11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nSpc>
                          <a:spcPct val="100000"/>
                        </a:lnSpc>
                      </a:pPr>
                      <a:r>
                        <a:rPr b="0" lang="en-US" sz="1100" spc="-1" strike="noStrike">
                          <a:solidFill>
                            <a:srgbClr val="000000"/>
                          </a:solidFill>
                          <a:latin typeface="DejaVu Sans"/>
                        </a:rPr>
                        <a:t>Offline or online data transfer: days-weeks</a:t>
                      </a:r>
                      <a:endParaRPr b="0" lang="en-GB" sz="1100" spc="-1" strike="noStrike">
                        <a:solidFill>
                          <a:srgbClr val="000000"/>
                        </a:solidFill>
                        <a:latin typeface="Arial"/>
                      </a:endParaRPr>
                    </a:p>
                    <a:p>
                      <a:pPr>
                        <a:lnSpc>
                          <a:spcPct val="100000"/>
                        </a:lnSpc>
                      </a:pPr>
                      <a:r>
                        <a:rPr b="0" lang="en-US" sz="1100" spc="-1" strike="noStrike">
                          <a:solidFill>
                            <a:srgbClr val="000000"/>
                          </a:solidFill>
                          <a:latin typeface="DejaVu Sans"/>
                        </a:rPr>
                        <a:t>Edge compute: weeks - years</a:t>
                      </a:r>
                      <a:endParaRPr b="0" lang="en-GB" sz="11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nSpc>
                          <a:spcPct val="100000"/>
                        </a:lnSpc>
                      </a:pPr>
                      <a:r>
                        <a:rPr b="0" lang="en-US" sz="1100" spc="-1" strike="noStrike">
                          <a:solidFill>
                            <a:srgbClr val="000000"/>
                          </a:solidFill>
                          <a:latin typeface="DejaVu Sans"/>
                        </a:rPr>
                        <a:t>Offline data transfer: days-weeks</a:t>
                      </a:r>
                      <a:endParaRPr b="0" lang="en-GB" sz="11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nSpc>
                          <a:spcPct val="100000"/>
                        </a:lnSpc>
                      </a:pPr>
                      <a:r>
                        <a:rPr b="0" lang="en-US" sz="1100" spc="-1" strike="noStrike">
                          <a:solidFill>
                            <a:srgbClr val="000000"/>
                          </a:solidFill>
                          <a:latin typeface="DejaVu Sans"/>
                        </a:rPr>
                        <a:t>Edge compute: weeks-years</a:t>
                      </a:r>
                      <a:endParaRPr b="0" lang="en-GB" sz="11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nSpc>
                          <a:spcPct val="100000"/>
                        </a:lnSpc>
                      </a:pPr>
                      <a:r>
                        <a:rPr b="0" lang="en-US" sz="1100" spc="-1" strike="noStrike">
                          <a:solidFill>
                            <a:srgbClr val="000000"/>
                          </a:solidFill>
                          <a:latin typeface="DejaVu Sans"/>
                        </a:rPr>
                        <a:t>Data-Migration: months</a:t>
                      </a:r>
                      <a:endParaRPr b="0" lang="en-GB" sz="11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r>
            </a:tbl>
          </a:graphicData>
        </a:graphic>
      </p:graphicFrame>
    </p:spTree>
  </p:cSld>
  <mc:AlternateContent>
    <mc:Choice Requires="p14">
      <p:transition spd="slow" p14:dur="2000"/>
    </mc:Choice>
    <mc:Fallback>
      <p:transition spd="slow"/>
    </mc:Fallback>
  </mc:AlternateContent>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7" name="CustomShape 1"/>
          <p:cNvSpPr/>
          <p:nvPr/>
        </p:nvSpPr>
        <p:spPr>
          <a:xfrm>
            <a:off x="335520" y="4406760"/>
            <a:ext cx="10748520" cy="13575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de-DE" sz="3000" spc="-1" strike="noStrike" cap="all">
                <a:solidFill>
                  <a:srgbClr val="008c4f"/>
                </a:solidFill>
                <a:latin typeface="DejaVu Sans"/>
                <a:ea typeface="DejaVu Sans"/>
              </a:rPr>
              <a:t>Big Data</a:t>
            </a:r>
            <a:endParaRPr b="0" lang="en-GB" sz="3000" spc="-1" strike="noStrike">
              <a:solidFill>
                <a:srgbClr val="000000"/>
              </a:solidFill>
              <a:latin typeface="Arial"/>
            </a:endParaRPr>
          </a:p>
        </p:txBody>
      </p:sp>
      <p:sp>
        <p:nvSpPr>
          <p:cNvPr id="408" name="CustomShape 2"/>
          <p:cNvSpPr/>
          <p:nvPr/>
        </p:nvSpPr>
        <p:spPr>
          <a:xfrm>
            <a:off x="335520" y="2906640"/>
            <a:ext cx="10748520" cy="1495440"/>
          </a:xfrm>
          <a:prstGeom prst="rect">
            <a:avLst/>
          </a:prstGeom>
          <a:noFill/>
          <a:ln w="0">
            <a:noFill/>
          </a:ln>
        </p:spPr>
        <p:style>
          <a:lnRef idx="0"/>
          <a:fillRef idx="0"/>
          <a:effectRef idx="0"/>
          <a:fontRef idx="minor"/>
        </p:style>
        <p:txBody>
          <a:bodyPr lIns="90000" rIns="90000" tIns="45000" bIns="45000" anchor="t">
            <a:noAutofit/>
          </a:bodyPr>
          <a:p>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9" name="CustomShape 1"/>
          <p:cNvSpPr/>
          <p:nvPr/>
        </p:nvSpPr>
        <p:spPr>
          <a:xfrm>
            <a:off x="335520" y="764640"/>
            <a:ext cx="10748520" cy="4993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Big Data</a:t>
            </a:r>
            <a:endParaRPr b="0" lang="en-GB" sz="2400" spc="-1" strike="noStrike">
              <a:solidFill>
                <a:srgbClr val="000000"/>
              </a:solidFill>
              <a:latin typeface="Arial"/>
            </a:endParaRPr>
          </a:p>
        </p:txBody>
      </p:sp>
      <p:sp>
        <p:nvSpPr>
          <p:cNvPr id="410" name="CustomShape 2"/>
          <p:cNvSpPr/>
          <p:nvPr/>
        </p:nvSpPr>
        <p:spPr>
          <a:xfrm>
            <a:off x="335520" y="1268280"/>
            <a:ext cx="10748520" cy="5036040"/>
          </a:xfrm>
          <a:prstGeom prst="rect">
            <a:avLst/>
          </a:prstGeom>
          <a:noFill/>
          <a:ln w="0">
            <a:noFill/>
          </a:ln>
        </p:spPr>
        <p:style>
          <a:lnRef idx="0"/>
          <a:fillRef idx="0"/>
          <a:effectRef idx="0"/>
          <a:fontRef idx="minor"/>
        </p:style>
        <p:txBody>
          <a:bodyPr lIns="90000" rIns="90000" tIns="45000" bIns="45000" anchor="ctr">
            <a:noAutofit/>
          </a:bodyPr>
          <a:p>
            <a:pPr marL="360" algn="ctr">
              <a:lnSpc>
                <a:spcPct val="100000"/>
              </a:lnSpc>
              <a:spcBef>
                <a:spcPts val="360"/>
              </a:spcBef>
            </a:pPr>
            <a:r>
              <a:rPr b="0" lang="en-US" sz="1800" spc="-1" strike="noStrike">
                <a:solidFill>
                  <a:srgbClr val="000000"/>
                </a:solidFill>
                <a:latin typeface="DejaVu Sans"/>
                <a:ea typeface="DejaVu Sans"/>
              </a:rPr>
              <a:t>More data ≠ More knowledge</a:t>
            </a:r>
            <a:endParaRPr b="0" lang="en-GB" sz="1800" spc="-1" strike="noStrike">
              <a:solidFill>
                <a:srgbClr val="000000"/>
              </a:solidFill>
              <a:latin typeface="Arial"/>
            </a:endParaRPr>
          </a:p>
          <a:p>
            <a:pPr marL="360" algn="ctr">
              <a:lnSpc>
                <a:spcPct val="100000"/>
              </a:lnSpc>
              <a:spcBef>
                <a:spcPts val="360"/>
              </a:spcBef>
            </a:pPr>
            <a:endParaRPr b="0" lang="en-GB" sz="1800" spc="-1" strike="noStrike">
              <a:solidFill>
                <a:srgbClr val="000000"/>
              </a:solidFill>
              <a:latin typeface="Arial"/>
            </a:endParaRPr>
          </a:p>
          <a:p>
            <a:pPr marL="360" algn="ctr">
              <a:lnSpc>
                <a:spcPct val="100000"/>
              </a:lnSpc>
              <a:spcBef>
                <a:spcPts val="360"/>
              </a:spcBef>
            </a:pPr>
            <a:r>
              <a:rPr b="0" lang="en-US" sz="1800" spc="-1" strike="noStrike">
                <a:solidFill>
                  <a:srgbClr val="000000"/>
                </a:solidFill>
                <a:latin typeface="DejaVu Sans"/>
                <a:ea typeface="DejaVu Sans"/>
              </a:rPr>
              <a:t>More is not always better!</a:t>
            </a:r>
            <a:endParaRPr b="0" lang="en-GB" sz="1800" spc="-1" strike="noStrike">
              <a:solidFill>
                <a:srgbClr val="000000"/>
              </a:solidFill>
              <a:latin typeface="Arial"/>
            </a:endParaRPr>
          </a:p>
        </p:txBody>
      </p:sp>
      <p:sp>
        <p:nvSpPr>
          <p:cNvPr id="411" name="CustomShape 3"/>
          <p:cNvSpPr/>
          <p:nvPr/>
        </p:nvSpPr>
        <p:spPr>
          <a:xfrm>
            <a:off x="335520" y="2859120"/>
            <a:ext cx="10580040" cy="187920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0" name="CustomShape 1"/>
          <p:cNvSpPr/>
          <p:nvPr/>
        </p:nvSpPr>
        <p:spPr>
          <a:xfrm>
            <a:off x="335520" y="4406760"/>
            <a:ext cx="10748520" cy="13575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de-DE" sz="3000" spc="-1" strike="noStrike" cap="all">
                <a:solidFill>
                  <a:srgbClr val="008c4f"/>
                </a:solidFill>
                <a:latin typeface="DejaVu Sans"/>
                <a:ea typeface="DejaVu Sans"/>
              </a:rPr>
              <a:t>Clouds</a:t>
            </a:r>
            <a:endParaRPr b="0" lang="en-GB" sz="3000" spc="-1" strike="noStrike">
              <a:solidFill>
                <a:srgbClr val="000000"/>
              </a:solidFill>
              <a:latin typeface="Arial"/>
            </a:endParaRPr>
          </a:p>
        </p:txBody>
      </p:sp>
      <p:sp>
        <p:nvSpPr>
          <p:cNvPr id="291" name="CustomShape 2"/>
          <p:cNvSpPr/>
          <p:nvPr/>
        </p:nvSpPr>
        <p:spPr>
          <a:xfrm>
            <a:off x="335520" y="2906640"/>
            <a:ext cx="10748520" cy="1495440"/>
          </a:xfrm>
          <a:prstGeom prst="rect">
            <a:avLst/>
          </a:prstGeom>
          <a:noFill/>
          <a:ln w="0">
            <a:noFill/>
          </a:ln>
        </p:spPr>
        <p:style>
          <a:lnRef idx="0"/>
          <a:fillRef idx="0"/>
          <a:effectRef idx="0"/>
          <a:fontRef idx="minor"/>
        </p:style>
        <p:txBody>
          <a:bodyPr lIns="90000" rIns="90000" tIns="45000" bIns="45000" anchor="t">
            <a:noAutofit/>
          </a:bodyPr>
          <a:p>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2" name="CustomShape 1"/>
          <p:cNvSpPr/>
          <p:nvPr/>
        </p:nvSpPr>
        <p:spPr>
          <a:xfrm>
            <a:off x="335520" y="764640"/>
            <a:ext cx="10748520" cy="4993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BigData – Definition</a:t>
            </a:r>
            <a:endParaRPr b="0" lang="en-GB" sz="2400" spc="-1" strike="noStrike">
              <a:solidFill>
                <a:srgbClr val="000000"/>
              </a:solidFill>
              <a:latin typeface="Arial"/>
            </a:endParaRPr>
          </a:p>
          <a:p>
            <a:pPr>
              <a:lnSpc>
                <a:spcPct val="100000"/>
              </a:lnSpc>
            </a:pPr>
            <a:endParaRPr b="0" lang="en-GB" sz="2400" spc="-1" strike="noStrike">
              <a:solidFill>
                <a:srgbClr val="000000"/>
              </a:solidFill>
              <a:latin typeface="Arial"/>
            </a:endParaRPr>
          </a:p>
        </p:txBody>
      </p:sp>
      <p:sp>
        <p:nvSpPr>
          <p:cNvPr id="413" name="CustomShape 2"/>
          <p:cNvSpPr/>
          <p:nvPr/>
        </p:nvSpPr>
        <p:spPr>
          <a:xfrm>
            <a:off x="335520" y="2736720"/>
            <a:ext cx="10580040" cy="90864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marL="360">
              <a:lnSpc>
                <a:spcPct val="100000"/>
              </a:lnSpc>
              <a:spcBef>
                <a:spcPts val="360"/>
              </a:spcBef>
            </a:pPr>
            <a:r>
              <a:rPr b="0" i="1" lang="en-US" sz="1800" spc="-1" strike="noStrike">
                <a:solidFill>
                  <a:srgbClr val="000000"/>
                </a:solidFill>
                <a:latin typeface="DejaVu Sans"/>
                <a:ea typeface="DejaVu Sans"/>
              </a:rPr>
              <a:t>“</a:t>
            </a:r>
            <a:r>
              <a:rPr b="0" i="1" lang="en-US" sz="1800" spc="-1" strike="noStrike">
                <a:solidFill>
                  <a:srgbClr val="000000"/>
                </a:solidFill>
                <a:latin typeface="DejaVu Sans"/>
                <a:ea typeface="DejaVu Sans"/>
              </a:rPr>
              <a:t>BigData represents the information assets characterized by such a high volume, velocity and variety to require specific technology and analytical methods for its transformation into value”</a:t>
            </a:r>
            <a:endParaRPr b="0" lang="en-GB" sz="1800" spc="-1" strike="noStrike">
              <a:solidFill>
                <a:srgbClr val="000000"/>
              </a:solidFill>
              <a:latin typeface="Arial"/>
            </a:endParaRPr>
          </a:p>
        </p:txBody>
      </p:sp>
      <p:sp>
        <p:nvSpPr>
          <p:cNvPr id="414" name="CustomShape 3"/>
          <p:cNvSpPr/>
          <p:nvPr/>
        </p:nvSpPr>
        <p:spPr>
          <a:xfrm>
            <a:off x="263520" y="6411600"/>
            <a:ext cx="10104840" cy="3639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DejaVu Sans"/>
                <a:ea typeface="Roboto"/>
              </a:rPr>
              <a:t>De Mauro, Andrea, Marco Greco, and Michele Grimaldi. "What is big data? A consensual definition and a review of key research topics." In AIP conference proceedings, vol. 1644, no. 1, pp. 97-104. American Institute of Physics, 2015.</a:t>
            </a:r>
            <a:endParaRPr b="0" lang="en-GB"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5" name="CustomShape 1"/>
          <p:cNvSpPr/>
          <p:nvPr/>
        </p:nvSpPr>
        <p:spPr>
          <a:xfrm>
            <a:off x="335520" y="764640"/>
            <a:ext cx="10748520" cy="4993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BigData – Definition</a:t>
            </a:r>
            <a:endParaRPr b="0" lang="en-GB" sz="2400" spc="-1" strike="noStrike">
              <a:solidFill>
                <a:srgbClr val="000000"/>
              </a:solidFill>
              <a:latin typeface="Arial"/>
            </a:endParaRPr>
          </a:p>
          <a:p>
            <a:pPr>
              <a:lnSpc>
                <a:spcPct val="100000"/>
              </a:lnSpc>
            </a:pPr>
            <a:endParaRPr b="0" lang="en-GB" sz="2400" spc="-1" strike="noStrike">
              <a:solidFill>
                <a:srgbClr val="000000"/>
              </a:solidFill>
              <a:latin typeface="Arial"/>
            </a:endParaRPr>
          </a:p>
        </p:txBody>
      </p:sp>
      <p:sp>
        <p:nvSpPr>
          <p:cNvPr id="416" name="CustomShape 2"/>
          <p:cNvSpPr/>
          <p:nvPr/>
        </p:nvSpPr>
        <p:spPr>
          <a:xfrm>
            <a:off x="335520" y="1268640"/>
            <a:ext cx="10748520" cy="3985560"/>
          </a:xfrm>
          <a:prstGeom prst="rect">
            <a:avLst/>
          </a:prstGeom>
          <a:noFill/>
          <a:ln w="0">
            <a:solidFill>
              <a:srgbClr val="ffffff"/>
            </a:solidFill>
          </a:ln>
        </p:spPr>
        <p:style>
          <a:lnRef idx="0"/>
          <a:fillRef idx="0"/>
          <a:effectRef idx="0"/>
          <a:fontRef idx="minor"/>
        </p:style>
        <p:txBody>
          <a:bodyPr lIns="90000" rIns="90000" tIns="45000" bIns="45000" anchor="b">
            <a:noAutofit/>
          </a:bodyPr>
          <a:p>
            <a:pPr marL="360">
              <a:lnSpc>
                <a:spcPct val="100000"/>
              </a:lnSpc>
              <a:spcBef>
                <a:spcPts val="360"/>
              </a:spcBef>
            </a:pPr>
            <a:endParaRPr b="0" lang="en-GB" sz="1800" spc="-1" strike="noStrike">
              <a:solidFill>
                <a:srgbClr val="000000"/>
              </a:solidFill>
              <a:latin typeface="Arial"/>
            </a:endParaRPr>
          </a:p>
          <a:p>
            <a:pPr marL="360">
              <a:lnSpc>
                <a:spcPct val="100000"/>
              </a:lnSpc>
              <a:spcBef>
                <a:spcPts val="360"/>
              </a:spcBef>
            </a:pP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Large and complex data sets that are so massive that classic data processing software cannot manage them, but whose information value offers new solutions for existing business problems.</a:t>
            </a:r>
            <a:endParaRPr b="0" lang="en-GB" sz="1800" spc="-1" strike="noStrike">
              <a:solidFill>
                <a:srgbClr val="000000"/>
              </a:solidFill>
              <a:latin typeface="Arial"/>
            </a:endParaRPr>
          </a:p>
        </p:txBody>
      </p:sp>
      <p:sp>
        <p:nvSpPr>
          <p:cNvPr id="417" name="CustomShape 3"/>
          <p:cNvSpPr/>
          <p:nvPr/>
        </p:nvSpPr>
        <p:spPr>
          <a:xfrm>
            <a:off x="263520" y="6411600"/>
            <a:ext cx="10104840" cy="3639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DejaVu Sans"/>
                <a:ea typeface="Roboto"/>
              </a:rPr>
              <a:t>De Mauro, Andrea, Marco Greco, and Michele Grimaldi. "What is big data? A consensual definition and a review of key research topics." In AIP conference proceedings, vol. 1644, no. 1, pp. 97-104. American Institute of Physics, 2015.</a:t>
            </a:r>
            <a:endParaRPr b="0" lang="en-GB" sz="900" spc="-1" strike="noStrike">
              <a:solidFill>
                <a:srgbClr val="000000"/>
              </a:solidFill>
              <a:latin typeface="Arial"/>
            </a:endParaRPr>
          </a:p>
        </p:txBody>
      </p:sp>
      <p:sp>
        <p:nvSpPr>
          <p:cNvPr id="418" name="CustomShape 4"/>
          <p:cNvSpPr/>
          <p:nvPr/>
        </p:nvSpPr>
        <p:spPr>
          <a:xfrm>
            <a:off x="335520" y="2736720"/>
            <a:ext cx="10580040" cy="90864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marL="360">
              <a:lnSpc>
                <a:spcPct val="100000"/>
              </a:lnSpc>
              <a:spcBef>
                <a:spcPts val="360"/>
              </a:spcBef>
            </a:pPr>
            <a:r>
              <a:rPr b="0" i="1" lang="en-US" sz="1800" spc="-1" strike="noStrike">
                <a:solidFill>
                  <a:srgbClr val="000000"/>
                </a:solidFill>
                <a:latin typeface="DejaVu Sans"/>
                <a:ea typeface="DejaVu Sans"/>
              </a:rPr>
              <a:t>“</a:t>
            </a:r>
            <a:r>
              <a:rPr b="0" i="1" lang="en-US" sz="1800" spc="-1" strike="noStrike">
                <a:solidFill>
                  <a:srgbClr val="000000"/>
                </a:solidFill>
                <a:latin typeface="DejaVu Sans"/>
                <a:ea typeface="DejaVu Sans"/>
              </a:rPr>
              <a:t>BigData represents the information assets characterized by such a high volume, velocity and variety to require specific technology and analytical methods for its transformation into value”</a:t>
            </a: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9" name="CustomShape 1"/>
          <p:cNvSpPr/>
          <p:nvPr/>
        </p:nvSpPr>
        <p:spPr>
          <a:xfrm>
            <a:off x="335520" y="764640"/>
            <a:ext cx="10748520" cy="4993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BigData – 4 V’s</a:t>
            </a:r>
            <a:endParaRPr b="0" lang="en-GB" sz="2400" spc="-1" strike="noStrike">
              <a:solidFill>
                <a:srgbClr val="000000"/>
              </a:solidFill>
              <a:latin typeface="Arial"/>
            </a:endParaRPr>
          </a:p>
        </p:txBody>
      </p:sp>
      <p:sp>
        <p:nvSpPr>
          <p:cNvPr id="420" name="CustomShape 2"/>
          <p:cNvSpPr/>
          <p:nvPr/>
        </p:nvSpPr>
        <p:spPr>
          <a:xfrm>
            <a:off x="335520" y="1268640"/>
            <a:ext cx="10748520" cy="5036040"/>
          </a:xfrm>
          <a:prstGeom prst="rect">
            <a:avLst/>
          </a:prstGeom>
          <a:noFill/>
          <a:ln w="0">
            <a:noFill/>
          </a:ln>
        </p:spPr>
        <p:style>
          <a:lnRef idx="0"/>
          <a:fillRef idx="0"/>
          <a:effectRef idx="0"/>
          <a:fontRef idx="minor"/>
        </p:style>
        <p:txBody>
          <a:bodyPr lIns="90000" rIns="90000" tIns="45000" bIns="45000" anchor="ctr">
            <a:noAutofit/>
          </a:bodyPr>
          <a:p>
            <a:pPr marL="457560">
              <a:lnSpc>
                <a:spcPct val="100000"/>
              </a:lnSpc>
              <a:spcBef>
                <a:spcPts val="360"/>
              </a:spcBef>
            </a:pPr>
            <a:r>
              <a:rPr b="1" lang="en-US" sz="1800" spc="-1" strike="noStrike">
                <a:solidFill>
                  <a:srgbClr val="ffffff"/>
                </a:solidFill>
                <a:latin typeface="DejaVu Sans"/>
                <a:ea typeface="DejaVu Sans"/>
              </a:rPr>
              <a:t>V</a:t>
            </a:r>
            <a:r>
              <a:rPr b="0" lang="en-US" sz="1800" spc="-1" strike="noStrike">
                <a:solidFill>
                  <a:srgbClr val="ffffff"/>
                </a:solidFill>
                <a:latin typeface="DejaVu Sans"/>
                <a:ea typeface="DejaVu Sans"/>
              </a:rPr>
              <a:t>elocity</a:t>
            </a:r>
            <a:endParaRPr b="0" lang="en-GB" sz="1800" spc="-1" strike="noStrike">
              <a:solidFill>
                <a:srgbClr val="000000"/>
              </a:solidFill>
              <a:latin typeface="Arial"/>
            </a:endParaRPr>
          </a:p>
          <a:p>
            <a:pPr marL="457560">
              <a:lnSpc>
                <a:spcPct val="100000"/>
              </a:lnSpc>
              <a:spcBef>
                <a:spcPts val="360"/>
              </a:spcBef>
            </a:pPr>
            <a:r>
              <a:rPr b="1" lang="en-US" sz="1800" spc="-1" strike="noStrike">
                <a:solidFill>
                  <a:srgbClr val="ffffff"/>
                </a:solidFill>
                <a:latin typeface="DejaVu Sans"/>
                <a:ea typeface="DejaVu Sans"/>
              </a:rPr>
              <a:t>V</a:t>
            </a:r>
            <a:r>
              <a:rPr b="0" lang="en-US" sz="1800" spc="-1" strike="noStrike">
                <a:solidFill>
                  <a:srgbClr val="ffffff"/>
                </a:solidFill>
                <a:latin typeface="DejaVu Sans"/>
                <a:ea typeface="DejaVu Sans"/>
              </a:rPr>
              <a:t>ariety</a:t>
            </a:r>
            <a:endParaRPr b="0" lang="en-GB" sz="1800" spc="-1" strike="noStrike">
              <a:solidFill>
                <a:srgbClr val="000000"/>
              </a:solidFill>
              <a:latin typeface="Arial"/>
            </a:endParaRPr>
          </a:p>
          <a:p>
            <a:pPr marL="457560">
              <a:lnSpc>
                <a:spcPct val="100000"/>
              </a:lnSpc>
              <a:spcBef>
                <a:spcPts val="360"/>
              </a:spcBef>
            </a:pPr>
            <a:r>
              <a:rPr b="1" lang="en-US" sz="1800" spc="-1" strike="noStrike">
                <a:solidFill>
                  <a:srgbClr val="ffffff"/>
                </a:solidFill>
                <a:latin typeface="DejaVu Sans"/>
                <a:ea typeface="DejaVu Sans"/>
              </a:rPr>
              <a:t>V</a:t>
            </a:r>
            <a:r>
              <a:rPr b="0" lang="en-US" sz="1800" spc="-1" strike="noStrike">
                <a:solidFill>
                  <a:srgbClr val="ffffff"/>
                </a:solidFill>
                <a:latin typeface="DejaVu Sans"/>
                <a:ea typeface="DejaVu Sans"/>
              </a:rPr>
              <a:t>eracity</a:t>
            </a: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1" name="CustomShape 1"/>
          <p:cNvSpPr/>
          <p:nvPr/>
        </p:nvSpPr>
        <p:spPr>
          <a:xfrm>
            <a:off x="335520" y="764640"/>
            <a:ext cx="10748520" cy="4993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BigData – 4 V’s</a:t>
            </a:r>
            <a:endParaRPr b="0" lang="en-GB" sz="2400" spc="-1" strike="noStrike">
              <a:solidFill>
                <a:srgbClr val="000000"/>
              </a:solidFill>
              <a:latin typeface="Arial"/>
            </a:endParaRPr>
          </a:p>
        </p:txBody>
      </p:sp>
      <p:sp>
        <p:nvSpPr>
          <p:cNvPr id="422" name="CustomShape 2"/>
          <p:cNvSpPr/>
          <p:nvPr/>
        </p:nvSpPr>
        <p:spPr>
          <a:xfrm>
            <a:off x="335520" y="1268640"/>
            <a:ext cx="10748520" cy="5036040"/>
          </a:xfrm>
          <a:prstGeom prst="rect">
            <a:avLst/>
          </a:prstGeom>
          <a:noFill/>
          <a:ln w="0">
            <a:noFill/>
          </a:ln>
        </p:spPr>
        <p:style>
          <a:lnRef idx="0"/>
          <a:fillRef idx="0"/>
          <a:effectRef idx="0"/>
          <a:fontRef idx="minor"/>
        </p:style>
        <p:txBody>
          <a:bodyPr lIns="90000" rIns="90000" tIns="45000" bIns="45000" anchor="ctr">
            <a:noAutofit/>
          </a:bodyPr>
          <a:p>
            <a:pPr lvl="1" marL="652320" indent="-192600">
              <a:lnSpc>
                <a:spcPct val="100000"/>
              </a:lnSpc>
              <a:spcBef>
                <a:spcPts val="360"/>
              </a:spcBef>
              <a:buClr>
                <a:srgbClr val="008c4f"/>
              </a:buClr>
              <a:buSzPct val="115000"/>
              <a:buFont typeface="Wingdings" charset="2"/>
              <a:buChar char=""/>
            </a:pPr>
            <a:r>
              <a:rPr b="1" lang="en-US" sz="1800" spc="-1" strike="noStrike">
                <a:solidFill>
                  <a:srgbClr val="000000"/>
                </a:solidFill>
                <a:latin typeface="DejaVu Sans"/>
                <a:ea typeface="DejaVu Sans"/>
              </a:rPr>
              <a:t>V</a:t>
            </a:r>
            <a:r>
              <a:rPr b="0" lang="en-US" sz="1800" spc="-1" strike="noStrike">
                <a:solidFill>
                  <a:srgbClr val="000000"/>
                </a:solidFill>
                <a:latin typeface="DejaVu Sans"/>
                <a:ea typeface="DejaVu Sans"/>
              </a:rPr>
              <a:t>olume</a:t>
            </a:r>
            <a:endParaRPr b="0" lang="en-GB" sz="1800" spc="-1" strike="noStrike">
              <a:solidFill>
                <a:srgbClr val="000000"/>
              </a:solidFill>
              <a:latin typeface="Arial"/>
            </a:endParaRPr>
          </a:p>
          <a:p>
            <a:pPr marL="457560">
              <a:lnSpc>
                <a:spcPct val="100000"/>
              </a:lnSpc>
              <a:spcBef>
                <a:spcPts val="360"/>
              </a:spcBef>
            </a:pPr>
            <a:r>
              <a:rPr b="1" lang="en-US" sz="1800" spc="-1" strike="noStrike">
                <a:solidFill>
                  <a:srgbClr val="ffffff"/>
                </a:solidFill>
                <a:latin typeface="DejaVu Sans"/>
                <a:ea typeface="DejaVu Sans"/>
              </a:rPr>
              <a:t>V</a:t>
            </a:r>
            <a:r>
              <a:rPr b="0" lang="en-US" sz="1800" spc="-1" strike="noStrike">
                <a:solidFill>
                  <a:srgbClr val="ffffff"/>
                </a:solidFill>
                <a:latin typeface="DejaVu Sans"/>
                <a:ea typeface="DejaVu Sans"/>
              </a:rPr>
              <a:t>elocity</a:t>
            </a:r>
            <a:endParaRPr b="0" lang="en-GB" sz="1800" spc="-1" strike="noStrike">
              <a:solidFill>
                <a:srgbClr val="000000"/>
              </a:solidFill>
              <a:latin typeface="Arial"/>
            </a:endParaRPr>
          </a:p>
          <a:p>
            <a:pPr marL="457560">
              <a:lnSpc>
                <a:spcPct val="100000"/>
              </a:lnSpc>
              <a:spcBef>
                <a:spcPts val="360"/>
              </a:spcBef>
            </a:pPr>
            <a:r>
              <a:rPr b="1" lang="en-US" sz="1800" spc="-1" strike="noStrike">
                <a:solidFill>
                  <a:srgbClr val="ffffff"/>
                </a:solidFill>
                <a:latin typeface="DejaVu Sans"/>
                <a:ea typeface="DejaVu Sans"/>
              </a:rPr>
              <a:t>V</a:t>
            </a:r>
            <a:r>
              <a:rPr b="0" lang="en-US" sz="1800" spc="-1" strike="noStrike">
                <a:solidFill>
                  <a:srgbClr val="ffffff"/>
                </a:solidFill>
                <a:latin typeface="DejaVu Sans"/>
                <a:ea typeface="DejaVu Sans"/>
              </a:rPr>
              <a:t>ariety</a:t>
            </a:r>
            <a:endParaRPr b="0" lang="en-GB" sz="1800" spc="-1" strike="noStrike">
              <a:solidFill>
                <a:srgbClr val="000000"/>
              </a:solidFill>
              <a:latin typeface="Arial"/>
            </a:endParaRPr>
          </a:p>
          <a:p>
            <a:pPr marL="457560">
              <a:lnSpc>
                <a:spcPct val="100000"/>
              </a:lnSpc>
              <a:spcBef>
                <a:spcPts val="360"/>
              </a:spcBef>
            </a:pPr>
            <a:r>
              <a:rPr b="1" lang="en-US" sz="1800" spc="-1" strike="noStrike">
                <a:solidFill>
                  <a:srgbClr val="ffffff"/>
                </a:solidFill>
                <a:latin typeface="DejaVu Sans"/>
                <a:ea typeface="DejaVu Sans"/>
              </a:rPr>
              <a:t>V</a:t>
            </a:r>
            <a:r>
              <a:rPr b="0" lang="en-US" sz="1800" spc="-1" strike="noStrike">
                <a:solidFill>
                  <a:srgbClr val="ffffff"/>
                </a:solidFill>
                <a:latin typeface="DejaVu Sans"/>
                <a:ea typeface="DejaVu Sans"/>
              </a:rPr>
              <a:t>eracity</a:t>
            </a: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3" name="CustomShape 1"/>
          <p:cNvSpPr/>
          <p:nvPr/>
        </p:nvSpPr>
        <p:spPr>
          <a:xfrm>
            <a:off x="335520" y="764640"/>
            <a:ext cx="10748520" cy="4993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BigData – 4 V’s</a:t>
            </a:r>
            <a:endParaRPr b="0" lang="en-GB" sz="2400" spc="-1" strike="noStrike">
              <a:solidFill>
                <a:srgbClr val="000000"/>
              </a:solidFill>
              <a:latin typeface="Arial"/>
            </a:endParaRPr>
          </a:p>
        </p:txBody>
      </p:sp>
      <p:sp>
        <p:nvSpPr>
          <p:cNvPr id="424" name="CustomShape 2"/>
          <p:cNvSpPr/>
          <p:nvPr/>
        </p:nvSpPr>
        <p:spPr>
          <a:xfrm>
            <a:off x="335520" y="1268640"/>
            <a:ext cx="10748520" cy="5036040"/>
          </a:xfrm>
          <a:prstGeom prst="rect">
            <a:avLst/>
          </a:prstGeom>
          <a:noFill/>
          <a:ln w="0">
            <a:noFill/>
          </a:ln>
        </p:spPr>
        <p:style>
          <a:lnRef idx="0"/>
          <a:fillRef idx="0"/>
          <a:effectRef idx="0"/>
          <a:fontRef idx="minor"/>
        </p:style>
        <p:txBody>
          <a:bodyPr lIns="90000" rIns="90000" tIns="45000" bIns="45000" anchor="ctr">
            <a:noAutofit/>
          </a:bodyPr>
          <a:p>
            <a:pPr lvl="1" marL="652320" indent="-192600">
              <a:lnSpc>
                <a:spcPct val="100000"/>
              </a:lnSpc>
              <a:spcBef>
                <a:spcPts val="360"/>
              </a:spcBef>
              <a:buClr>
                <a:srgbClr val="008c4f"/>
              </a:buClr>
              <a:buSzPct val="115000"/>
              <a:buFont typeface="Wingdings" charset="2"/>
              <a:buChar char=""/>
            </a:pPr>
            <a:r>
              <a:rPr b="1" lang="en-US" sz="1800" spc="-1" strike="noStrike">
                <a:solidFill>
                  <a:srgbClr val="000000"/>
                </a:solidFill>
                <a:latin typeface="DejaVu Sans"/>
                <a:ea typeface="DejaVu Sans"/>
              </a:rPr>
              <a:t>V</a:t>
            </a:r>
            <a:r>
              <a:rPr b="0" lang="en-US" sz="1800" spc="-1" strike="noStrike">
                <a:solidFill>
                  <a:srgbClr val="000000"/>
                </a:solidFill>
                <a:latin typeface="DejaVu Sans"/>
                <a:ea typeface="DejaVu Sans"/>
              </a:rPr>
              <a:t>olume</a:t>
            </a:r>
            <a:endParaRPr b="0" lang="en-GB" sz="1800" spc="-1" strike="noStrike">
              <a:solidFill>
                <a:srgbClr val="000000"/>
              </a:solidFill>
              <a:latin typeface="Arial"/>
            </a:endParaRPr>
          </a:p>
          <a:p>
            <a:pPr lvl="1" marL="652320" indent="-192600">
              <a:lnSpc>
                <a:spcPct val="100000"/>
              </a:lnSpc>
              <a:spcBef>
                <a:spcPts val="360"/>
              </a:spcBef>
              <a:buClr>
                <a:srgbClr val="008c4f"/>
              </a:buClr>
              <a:buSzPct val="115000"/>
              <a:buFont typeface="Wingdings" charset="2"/>
              <a:buChar char=""/>
            </a:pPr>
            <a:r>
              <a:rPr b="1" lang="en-US" sz="1800" spc="-1" strike="noStrike">
                <a:solidFill>
                  <a:srgbClr val="000000"/>
                </a:solidFill>
                <a:latin typeface="DejaVu Sans"/>
                <a:ea typeface="DejaVu Sans"/>
              </a:rPr>
              <a:t>V</a:t>
            </a:r>
            <a:r>
              <a:rPr b="0" lang="en-US" sz="1800" spc="-1" strike="noStrike">
                <a:solidFill>
                  <a:srgbClr val="000000"/>
                </a:solidFill>
                <a:latin typeface="DejaVu Sans"/>
                <a:ea typeface="DejaVu Sans"/>
              </a:rPr>
              <a:t>elocity</a:t>
            </a:r>
            <a:endParaRPr b="0" lang="en-GB" sz="1800" spc="-1" strike="noStrike">
              <a:solidFill>
                <a:srgbClr val="000000"/>
              </a:solidFill>
              <a:latin typeface="Arial"/>
            </a:endParaRPr>
          </a:p>
          <a:p>
            <a:pPr marL="457560">
              <a:lnSpc>
                <a:spcPct val="100000"/>
              </a:lnSpc>
              <a:spcBef>
                <a:spcPts val="360"/>
              </a:spcBef>
            </a:pPr>
            <a:r>
              <a:rPr b="1" lang="en-US" sz="1800" spc="-1" strike="noStrike">
                <a:solidFill>
                  <a:srgbClr val="ffffff"/>
                </a:solidFill>
                <a:latin typeface="DejaVu Sans"/>
                <a:ea typeface="DejaVu Sans"/>
              </a:rPr>
              <a:t>V</a:t>
            </a:r>
            <a:r>
              <a:rPr b="0" lang="en-US" sz="1800" spc="-1" strike="noStrike">
                <a:solidFill>
                  <a:srgbClr val="ffffff"/>
                </a:solidFill>
                <a:latin typeface="DejaVu Sans"/>
                <a:ea typeface="DejaVu Sans"/>
              </a:rPr>
              <a:t>ariety</a:t>
            </a:r>
            <a:endParaRPr b="0" lang="en-GB" sz="1800" spc="-1" strike="noStrike">
              <a:solidFill>
                <a:srgbClr val="000000"/>
              </a:solidFill>
              <a:latin typeface="Arial"/>
            </a:endParaRPr>
          </a:p>
          <a:p>
            <a:pPr marL="457560">
              <a:lnSpc>
                <a:spcPct val="100000"/>
              </a:lnSpc>
              <a:spcBef>
                <a:spcPts val="360"/>
              </a:spcBef>
            </a:pPr>
            <a:r>
              <a:rPr b="1" lang="en-US" sz="1800" spc="-1" strike="noStrike">
                <a:solidFill>
                  <a:srgbClr val="ffffff"/>
                </a:solidFill>
                <a:latin typeface="DejaVu Sans"/>
                <a:ea typeface="DejaVu Sans"/>
              </a:rPr>
              <a:t>V</a:t>
            </a:r>
            <a:r>
              <a:rPr b="0" lang="en-US" sz="1800" spc="-1" strike="noStrike">
                <a:solidFill>
                  <a:srgbClr val="ffffff"/>
                </a:solidFill>
                <a:latin typeface="DejaVu Sans"/>
                <a:ea typeface="DejaVu Sans"/>
              </a:rPr>
              <a:t>eracity</a:t>
            </a: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5" name="CustomShape 1"/>
          <p:cNvSpPr/>
          <p:nvPr/>
        </p:nvSpPr>
        <p:spPr>
          <a:xfrm>
            <a:off x="335520" y="764640"/>
            <a:ext cx="10748520" cy="4993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BigData – 4 V’s</a:t>
            </a:r>
            <a:endParaRPr b="0" lang="en-GB" sz="2400" spc="-1" strike="noStrike">
              <a:solidFill>
                <a:srgbClr val="000000"/>
              </a:solidFill>
              <a:latin typeface="Arial"/>
            </a:endParaRPr>
          </a:p>
        </p:txBody>
      </p:sp>
      <p:sp>
        <p:nvSpPr>
          <p:cNvPr id="426" name="CustomShape 2"/>
          <p:cNvSpPr/>
          <p:nvPr/>
        </p:nvSpPr>
        <p:spPr>
          <a:xfrm>
            <a:off x="335520" y="1268640"/>
            <a:ext cx="10748520" cy="5036040"/>
          </a:xfrm>
          <a:prstGeom prst="rect">
            <a:avLst/>
          </a:prstGeom>
          <a:noFill/>
          <a:ln w="0">
            <a:noFill/>
          </a:ln>
        </p:spPr>
        <p:style>
          <a:lnRef idx="0"/>
          <a:fillRef idx="0"/>
          <a:effectRef idx="0"/>
          <a:fontRef idx="minor"/>
        </p:style>
        <p:txBody>
          <a:bodyPr lIns="90000" rIns="90000" tIns="45000" bIns="45000" anchor="ctr">
            <a:noAutofit/>
          </a:bodyPr>
          <a:p>
            <a:pPr lvl="1" marL="652320" indent="-192600">
              <a:lnSpc>
                <a:spcPct val="100000"/>
              </a:lnSpc>
              <a:spcBef>
                <a:spcPts val="360"/>
              </a:spcBef>
              <a:buClr>
                <a:srgbClr val="008c4f"/>
              </a:buClr>
              <a:buSzPct val="115000"/>
              <a:buFont typeface="Wingdings" charset="2"/>
              <a:buChar char=""/>
            </a:pPr>
            <a:r>
              <a:rPr b="1" lang="en-US" sz="1800" spc="-1" strike="noStrike">
                <a:solidFill>
                  <a:srgbClr val="000000"/>
                </a:solidFill>
                <a:latin typeface="DejaVu Sans"/>
                <a:ea typeface="DejaVu Sans"/>
              </a:rPr>
              <a:t>V</a:t>
            </a:r>
            <a:r>
              <a:rPr b="0" lang="en-US" sz="1800" spc="-1" strike="noStrike">
                <a:solidFill>
                  <a:srgbClr val="000000"/>
                </a:solidFill>
                <a:latin typeface="DejaVu Sans"/>
                <a:ea typeface="DejaVu Sans"/>
              </a:rPr>
              <a:t>olume</a:t>
            </a:r>
            <a:endParaRPr b="0" lang="en-GB" sz="1800" spc="-1" strike="noStrike">
              <a:solidFill>
                <a:srgbClr val="000000"/>
              </a:solidFill>
              <a:latin typeface="Arial"/>
            </a:endParaRPr>
          </a:p>
          <a:p>
            <a:pPr lvl="1" marL="652320" indent="-192600">
              <a:lnSpc>
                <a:spcPct val="100000"/>
              </a:lnSpc>
              <a:spcBef>
                <a:spcPts val="360"/>
              </a:spcBef>
              <a:buClr>
                <a:srgbClr val="008c4f"/>
              </a:buClr>
              <a:buSzPct val="115000"/>
              <a:buFont typeface="Wingdings" charset="2"/>
              <a:buChar char=""/>
            </a:pPr>
            <a:r>
              <a:rPr b="1" lang="en-US" sz="1800" spc="-1" strike="noStrike">
                <a:solidFill>
                  <a:srgbClr val="000000"/>
                </a:solidFill>
                <a:latin typeface="DejaVu Sans"/>
                <a:ea typeface="DejaVu Sans"/>
              </a:rPr>
              <a:t>V</a:t>
            </a:r>
            <a:r>
              <a:rPr b="0" lang="en-US" sz="1800" spc="-1" strike="noStrike">
                <a:solidFill>
                  <a:srgbClr val="000000"/>
                </a:solidFill>
                <a:latin typeface="DejaVu Sans"/>
                <a:ea typeface="DejaVu Sans"/>
              </a:rPr>
              <a:t>elocity</a:t>
            </a:r>
            <a:endParaRPr b="0" lang="en-GB" sz="1800" spc="-1" strike="noStrike">
              <a:solidFill>
                <a:srgbClr val="000000"/>
              </a:solidFill>
              <a:latin typeface="Arial"/>
            </a:endParaRPr>
          </a:p>
          <a:p>
            <a:pPr lvl="1" marL="652320" indent="-192600">
              <a:lnSpc>
                <a:spcPct val="100000"/>
              </a:lnSpc>
              <a:spcBef>
                <a:spcPts val="360"/>
              </a:spcBef>
              <a:buClr>
                <a:srgbClr val="008c4f"/>
              </a:buClr>
              <a:buSzPct val="115000"/>
              <a:buFont typeface="Wingdings" charset="2"/>
              <a:buChar char=""/>
            </a:pPr>
            <a:r>
              <a:rPr b="1" lang="en-US" sz="1800" spc="-1" strike="noStrike">
                <a:solidFill>
                  <a:srgbClr val="000000"/>
                </a:solidFill>
                <a:latin typeface="DejaVu Sans"/>
                <a:ea typeface="DejaVu Sans"/>
              </a:rPr>
              <a:t>V</a:t>
            </a:r>
            <a:r>
              <a:rPr b="0" lang="en-US" sz="1800" spc="-1" strike="noStrike">
                <a:solidFill>
                  <a:srgbClr val="000000"/>
                </a:solidFill>
                <a:latin typeface="DejaVu Sans"/>
                <a:ea typeface="DejaVu Sans"/>
              </a:rPr>
              <a:t>ariety</a:t>
            </a:r>
            <a:endParaRPr b="0" lang="en-GB" sz="1800" spc="-1" strike="noStrike">
              <a:solidFill>
                <a:srgbClr val="000000"/>
              </a:solidFill>
              <a:latin typeface="Arial"/>
            </a:endParaRPr>
          </a:p>
          <a:p>
            <a:pPr marL="457560">
              <a:lnSpc>
                <a:spcPct val="100000"/>
              </a:lnSpc>
              <a:spcBef>
                <a:spcPts val="360"/>
              </a:spcBef>
            </a:pPr>
            <a:r>
              <a:rPr b="1" lang="en-US" sz="1800" spc="-1" strike="noStrike">
                <a:solidFill>
                  <a:srgbClr val="ffffff"/>
                </a:solidFill>
                <a:latin typeface="DejaVu Sans"/>
                <a:ea typeface="DejaVu Sans"/>
              </a:rPr>
              <a:t>V</a:t>
            </a:r>
            <a:r>
              <a:rPr b="0" lang="en-US" sz="1800" spc="-1" strike="noStrike">
                <a:solidFill>
                  <a:srgbClr val="ffffff"/>
                </a:solidFill>
                <a:latin typeface="DejaVu Sans"/>
                <a:ea typeface="DejaVu Sans"/>
              </a:rPr>
              <a:t>eracity</a:t>
            </a: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7" name="CustomShape 1"/>
          <p:cNvSpPr/>
          <p:nvPr/>
        </p:nvSpPr>
        <p:spPr>
          <a:xfrm>
            <a:off x="335520" y="764640"/>
            <a:ext cx="10748520" cy="4993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BigData – 4 V’s</a:t>
            </a:r>
            <a:endParaRPr b="0" lang="en-GB" sz="2400" spc="-1" strike="noStrike">
              <a:solidFill>
                <a:srgbClr val="000000"/>
              </a:solidFill>
              <a:latin typeface="Arial"/>
            </a:endParaRPr>
          </a:p>
        </p:txBody>
      </p:sp>
      <p:sp>
        <p:nvSpPr>
          <p:cNvPr id="428" name="CustomShape 2"/>
          <p:cNvSpPr/>
          <p:nvPr/>
        </p:nvSpPr>
        <p:spPr>
          <a:xfrm>
            <a:off x="335520" y="1268640"/>
            <a:ext cx="10748520" cy="5036040"/>
          </a:xfrm>
          <a:prstGeom prst="rect">
            <a:avLst/>
          </a:prstGeom>
          <a:noFill/>
          <a:ln w="0">
            <a:noFill/>
          </a:ln>
        </p:spPr>
        <p:style>
          <a:lnRef idx="0"/>
          <a:fillRef idx="0"/>
          <a:effectRef idx="0"/>
          <a:fontRef idx="minor"/>
        </p:style>
        <p:txBody>
          <a:bodyPr lIns="90000" rIns="90000" tIns="45000" bIns="45000" anchor="ctr">
            <a:noAutofit/>
          </a:bodyPr>
          <a:p>
            <a:pPr lvl="1" marL="652320" indent="-192600">
              <a:lnSpc>
                <a:spcPct val="100000"/>
              </a:lnSpc>
              <a:spcBef>
                <a:spcPts val="360"/>
              </a:spcBef>
              <a:buClr>
                <a:srgbClr val="008c4f"/>
              </a:buClr>
              <a:buSzPct val="115000"/>
              <a:buFont typeface="Wingdings" charset="2"/>
              <a:buChar char=""/>
            </a:pPr>
            <a:r>
              <a:rPr b="1" lang="en-US" sz="1800" spc="-1" strike="noStrike">
                <a:solidFill>
                  <a:srgbClr val="000000"/>
                </a:solidFill>
                <a:latin typeface="DejaVu Sans"/>
                <a:ea typeface="DejaVu Sans"/>
              </a:rPr>
              <a:t>V</a:t>
            </a:r>
            <a:r>
              <a:rPr b="0" lang="en-US" sz="1800" spc="-1" strike="noStrike">
                <a:solidFill>
                  <a:srgbClr val="000000"/>
                </a:solidFill>
                <a:latin typeface="DejaVu Sans"/>
                <a:ea typeface="DejaVu Sans"/>
              </a:rPr>
              <a:t>olume</a:t>
            </a:r>
            <a:endParaRPr b="0" lang="en-GB" sz="1800" spc="-1" strike="noStrike">
              <a:solidFill>
                <a:srgbClr val="000000"/>
              </a:solidFill>
              <a:latin typeface="Arial"/>
            </a:endParaRPr>
          </a:p>
          <a:p>
            <a:pPr lvl="1" marL="652320" indent="-192600">
              <a:lnSpc>
                <a:spcPct val="100000"/>
              </a:lnSpc>
              <a:spcBef>
                <a:spcPts val="360"/>
              </a:spcBef>
              <a:buClr>
                <a:srgbClr val="008c4f"/>
              </a:buClr>
              <a:buSzPct val="115000"/>
              <a:buFont typeface="Wingdings" charset="2"/>
              <a:buChar char=""/>
            </a:pPr>
            <a:r>
              <a:rPr b="1" lang="en-US" sz="1800" spc="-1" strike="noStrike">
                <a:solidFill>
                  <a:srgbClr val="000000"/>
                </a:solidFill>
                <a:latin typeface="DejaVu Sans"/>
                <a:ea typeface="DejaVu Sans"/>
              </a:rPr>
              <a:t>V</a:t>
            </a:r>
            <a:r>
              <a:rPr b="0" lang="en-US" sz="1800" spc="-1" strike="noStrike">
                <a:solidFill>
                  <a:srgbClr val="000000"/>
                </a:solidFill>
                <a:latin typeface="DejaVu Sans"/>
                <a:ea typeface="DejaVu Sans"/>
              </a:rPr>
              <a:t>elocity</a:t>
            </a:r>
            <a:endParaRPr b="0" lang="en-GB" sz="1800" spc="-1" strike="noStrike">
              <a:solidFill>
                <a:srgbClr val="000000"/>
              </a:solidFill>
              <a:latin typeface="Arial"/>
            </a:endParaRPr>
          </a:p>
          <a:p>
            <a:pPr lvl="1" marL="652320" indent="-192600">
              <a:lnSpc>
                <a:spcPct val="100000"/>
              </a:lnSpc>
              <a:spcBef>
                <a:spcPts val="360"/>
              </a:spcBef>
              <a:buClr>
                <a:srgbClr val="008c4f"/>
              </a:buClr>
              <a:buSzPct val="115000"/>
              <a:buFont typeface="Wingdings" charset="2"/>
              <a:buChar char=""/>
            </a:pPr>
            <a:r>
              <a:rPr b="1" lang="en-US" sz="1800" spc="-1" strike="noStrike">
                <a:solidFill>
                  <a:srgbClr val="000000"/>
                </a:solidFill>
                <a:latin typeface="DejaVu Sans"/>
                <a:ea typeface="DejaVu Sans"/>
              </a:rPr>
              <a:t>V</a:t>
            </a:r>
            <a:r>
              <a:rPr b="0" lang="en-US" sz="1800" spc="-1" strike="noStrike">
                <a:solidFill>
                  <a:srgbClr val="000000"/>
                </a:solidFill>
                <a:latin typeface="DejaVu Sans"/>
                <a:ea typeface="DejaVu Sans"/>
              </a:rPr>
              <a:t>ariety</a:t>
            </a:r>
            <a:endParaRPr b="0" lang="en-GB" sz="1800" spc="-1" strike="noStrike">
              <a:solidFill>
                <a:srgbClr val="000000"/>
              </a:solidFill>
              <a:latin typeface="Arial"/>
            </a:endParaRPr>
          </a:p>
          <a:p>
            <a:pPr lvl="1" marL="652320" indent="-192600">
              <a:lnSpc>
                <a:spcPct val="100000"/>
              </a:lnSpc>
              <a:spcBef>
                <a:spcPts val="360"/>
              </a:spcBef>
              <a:buClr>
                <a:srgbClr val="008c4f"/>
              </a:buClr>
              <a:buSzPct val="115000"/>
              <a:buFont typeface="Wingdings" charset="2"/>
              <a:buChar char=""/>
            </a:pPr>
            <a:r>
              <a:rPr b="1" lang="en-US" sz="1800" spc="-1" strike="noStrike">
                <a:solidFill>
                  <a:srgbClr val="000000"/>
                </a:solidFill>
                <a:latin typeface="DejaVu Sans"/>
                <a:ea typeface="DejaVu Sans"/>
              </a:rPr>
              <a:t>V</a:t>
            </a:r>
            <a:r>
              <a:rPr b="0" lang="en-US" sz="1800" spc="-1" strike="noStrike">
                <a:solidFill>
                  <a:srgbClr val="000000"/>
                </a:solidFill>
                <a:latin typeface="DejaVu Sans"/>
                <a:ea typeface="DejaVu Sans"/>
              </a:rPr>
              <a:t>eracity</a:t>
            </a: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9" name="CustomShape 1"/>
          <p:cNvSpPr/>
          <p:nvPr/>
        </p:nvSpPr>
        <p:spPr>
          <a:xfrm>
            <a:off x="335520" y="764640"/>
            <a:ext cx="10748520" cy="4993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BigData – Volume</a:t>
            </a:r>
            <a:endParaRPr b="0" lang="en-GB" sz="2400" spc="-1" strike="noStrike">
              <a:solidFill>
                <a:srgbClr val="000000"/>
              </a:solidFill>
              <a:latin typeface="Arial"/>
            </a:endParaRPr>
          </a:p>
        </p:txBody>
      </p:sp>
      <p:sp>
        <p:nvSpPr>
          <p:cNvPr id="430" name="CustomShape 2"/>
          <p:cNvSpPr/>
          <p:nvPr/>
        </p:nvSpPr>
        <p:spPr>
          <a:xfrm>
            <a:off x="335520" y="1268640"/>
            <a:ext cx="10748520" cy="5036040"/>
          </a:xfrm>
          <a:prstGeom prst="rect">
            <a:avLst/>
          </a:prstGeom>
          <a:noFill/>
          <a:ln w="0">
            <a:noFill/>
          </a:ln>
        </p:spPr>
        <p:style>
          <a:lnRef idx="0"/>
          <a:fillRef idx="0"/>
          <a:effectRef idx="0"/>
          <a:fontRef idx="minor"/>
        </p:style>
        <p:txBody>
          <a:bodyPr lIns="90000" rIns="90000" tIns="45000" bIns="45000" anchor="ctr">
            <a:noAutofit/>
          </a:bodyPr>
          <a:p>
            <a:pPr marL="1951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Large amounts of structured and unstructured data</a:t>
            </a:r>
            <a:endParaRPr b="0" lang="en-GB" sz="1800" spc="-1" strike="noStrike">
              <a:solidFill>
                <a:srgbClr val="000000"/>
              </a:solidFill>
              <a:latin typeface="Arial"/>
            </a:endParaRPr>
          </a:p>
          <a:p>
            <a:pPr marL="1951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Various heterogeneous sources</a:t>
            </a:r>
            <a:endParaRPr b="0" lang="en-GB" sz="1800" spc="-1" strike="noStrike">
              <a:solidFill>
                <a:srgbClr val="000000"/>
              </a:solidFill>
              <a:latin typeface="Arial"/>
            </a:endParaRPr>
          </a:p>
          <a:p>
            <a:pPr marL="1951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Several TBs up to hundreds of PBs</a:t>
            </a: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1" name="CustomShape 1"/>
          <p:cNvSpPr/>
          <p:nvPr/>
        </p:nvSpPr>
        <p:spPr>
          <a:xfrm>
            <a:off x="335520" y="764640"/>
            <a:ext cx="10748520" cy="4993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BigData – Velocity</a:t>
            </a:r>
            <a:endParaRPr b="0" lang="en-GB" sz="2400" spc="-1" strike="noStrike">
              <a:solidFill>
                <a:srgbClr val="000000"/>
              </a:solidFill>
              <a:latin typeface="Arial"/>
            </a:endParaRPr>
          </a:p>
        </p:txBody>
      </p:sp>
      <p:sp>
        <p:nvSpPr>
          <p:cNvPr id="432" name="CustomShape 2"/>
          <p:cNvSpPr/>
          <p:nvPr/>
        </p:nvSpPr>
        <p:spPr>
          <a:xfrm>
            <a:off x="335520" y="1268280"/>
            <a:ext cx="10748520" cy="5036040"/>
          </a:xfrm>
          <a:prstGeom prst="rect">
            <a:avLst/>
          </a:prstGeom>
          <a:noFill/>
          <a:ln w="0">
            <a:noFill/>
          </a:ln>
        </p:spPr>
        <p:style>
          <a:lnRef idx="0"/>
          <a:fillRef idx="0"/>
          <a:effectRef idx="0"/>
          <a:fontRef idx="minor"/>
        </p:style>
        <p:txBody>
          <a:bodyPr lIns="90000" rIns="90000" tIns="45000" bIns="45000" anchor="ctr">
            <a:noAutofit/>
          </a:bodyPr>
          <a:p>
            <a:pPr marL="1951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Rate at which new data is generated</a:t>
            </a:r>
            <a:endParaRPr b="0" lang="en-GB" sz="1800" spc="-1" strike="noStrike">
              <a:solidFill>
                <a:srgbClr val="000000"/>
              </a:solidFill>
              <a:latin typeface="Arial"/>
            </a:endParaRPr>
          </a:p>
          <a:p>
            <a:pPr marL="1951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Speed at with which data is transferred and analyzed </a:t>
            </a: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marL="360">
              <a:lnSpc>
                <a:spcPct val="100000"/>
              </a:lnSpc>
              <a:spcBef>
                <a:spcPts val="360"/>
              </a:spcBef>
            </a:pPr>
            <a:r>
              <a:rPr b="0" lang="en-US" sz="1800" spc="-1" strike="noStrike">
                <a:solidFill>
                  <a:srgbClr val="ffffff"/>
                </a:solidFill>
                <a:latin typeface="DejaVu Sans"/>
                <a:ea typeface="DejaVu Sans"/>
              </a:rPr>
              <a:t>Best case: </a:t>
            </a:r>
            <a:endParaRPr b="0" lang="en-GB" sz="1800" spc="-1" strike="noStrike">
              <a:solidFill>
                <a:srgbClr val="000000"/>
              </a:solidFill>
              <a:latin typeface="Arial"/>
            </a:endParaRPr>
          </a:p>
          <a:p>
            <a:pPr marL="457560">
              <a:lnSpc>
                <a:spcPct val="100000"/>
              </a:lnSpc>
              <a:spcBef>
                <a:spcPts val="360"/>
              </a:spcBef>
            </a:pPr>
            <a:r>
              <a:rPr b="0" lang="en-US" sz="1800" spc="-1" strike="noStrike">
                <a:solidFill>
                  <a:srgbClr val="ffffff"/>
                </a:solidFill>
                <a:latin typeface="DejaVu Sans"/>
                <a:ea typeface="DejaVu Sans"/>
              </a:rPr>
              <a:t>Data processing is faster than data generation</a:t>
            </a:r>
            <a:endParaRPr b="0" lang="en-GB" sz="1800" spc="-1" strike="noStrike">
              <a:solidFill>
                <a:srgbClr val="000000"/>
              </a:solidFill>
              <a:latin typeface="Arial"/>
            </a:endParaRPr>
          </a:p>
          <a:p>
            <a:pPr marL="457560">
              <a:lnSpc>
                <a:spcPct val="100000"/>
              </a:lnSpc>
              <a:spcBef>
                <a:spcPts val="360"/>
              </a:spcBef>
            </a:pPr>
            <a:r>
              <a:rPr b="0" lang="en-US" sz="1800" spc="-1" strike="noStrike">
                <a:solidFill>
                  <a:srgbClr val="ffffff"/>
                </a:solidFill>
                <a:latin typeface="DejaVu Sans"/>
                <a:ea typeface="DejaVu Sans"/>
              </a:rPr>
              <a:t>Process data while it is being generated without having to write it into a database</a:t>
            </a: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3" name="CustomShape 1"/>
          <p:cNvSpPr/>
          <p:nvPr/>
        </p:nvSpPr>
        <p:spPr>
          <a:xfrm>
            <a:off x="335520" y="764640"/>
            <a:ext cx="10748520" cy="4993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BigData – Velocity</a:t>
            </a:r>
            <a:endParaRPr b="0" lang="en-GB" sz="2400" spc="-1" strike="noStrike">
              <a:solidFill>
                <a:srgbClr val="000000"/>
              </a:solidFill>
              <a:latin typeface="Arial"/>
            </a:endParaRPr>
          </a:p>
        </p:txBody>
      </p:sp>
      <p:sp>
        <p:nvSpPr>
          <p:cNvPr id="434" name="CustomShape 2"/>
          <p:cNvSpPr/>
          <p:nvPr/>
        </p:nvSpPr>
        <p:spPr>
          <a:xfrm>
            <a:off x="335520" y="1268640"/>
            <a:ext cx="10748520" cy="5036040"/>
          </a:xfrm>
          <a:prstGeom prst="rect">
            <a:avLst/>
          </a:prstGeom>
          <a:noFill/>
          <a:ln w="0">
            <a:noFill/>
          </a:ln>
        </p:spPr>
        <p:style>
          <a:lnRef idx="0"/>
          <a:fillRef idx="0"/>
          <a:effectRef idx="0"/>
          <a:fontRef idx="minor"/>
        </p:style>
        <p:txBody>
          <a:bodyPr lIns="90000" rIns="90000" tIns="45000" bIns="45000" anchor="ctr">
            <a:noAutofit/>
          </a:bodyPr>
          <a:p>
            <a:pPr marL="1951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Rate at which new data is generated</a:t>
            </a:r>
            <a:endParaRPr b="0" lang="en-GB" sz="1800" spc="-1" strike="noStrike">
              <a:solidFill>
                <a:srgbClr val="000000"/>
              </a:solidFill>
              <a:latin typeface="Arial"/>
            </a:endParaRPr>
          </a:p>
          <a:p>
            <a:pPr marL="1951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Speed at with which data is transferred and analyzed </a:t>
            </a: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marL="1951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Best case: </a:t>
            </a:r>
            <a:endParaRPr b="0" lang="en-GB" sz="1800" spc="-1" strike="noStrike">
              <a:solidFill>
                <a:srgbClr val="000000"/>
              </a:solidFill>
              <a:latin typeface="Arial"/>
            </a:endParaRPr>
          </a:p>
          <a:p>
            <a:pPr lvl="1" marL="652320" indent="-192600">
              <a:lnSpc>
                <a:spcPct val="100000"/>
              </a:lnSpc>
              <a:spcBef>
                <a:spcPts val="360"/>
              </a:spcBef>
              <a:buClr>
                <a:srgbClr val="008c4f"/>
              </a:buClr>
              <a:buSzPct val="45000"/>
              <a:buFont typeface="icomoon"/>
              <a:buChar char="—"/>
            </a:pPr>
            <a:r>
              <a:rPr b="0" lang="en-US" sz="1800" spc="-1" strike="noStrike">
                <a:solidFill>
                  <a:srgbClr val="000000"/>
                </a:solidFill>
                <a:latin typeface="DejaVu Sans"/>
                <a:ea typeface="DejaVu Sans"/>
              </a:rPr>
              <a:t>Data processing is faster than data generation</a:t>
            </a:r>
            <a:endParaRPr b="0" lang="en-GB" sz="1800" spc="-1" strike="noStrike">
              <a:solidFill>
                <a:srgbClr val="000000"/>
              </a:solidFill>
              <a:latin typeface="Arial"/>
            </a:endParaRPr>
          </a:p>
          <a:p>
            <a:pPr lvl="1" marL="652320" indent="-192600">
              <a:lnSpc>
                <a:spcPct val="100000"/>
              </a:lnSpc>
              <a:spcBef>
                <a:spcPts val="360"/>
              </a:spcBef>
              <a:buClr>
                <a:srgbClr val="008c4f"/>
              </a:buClr>
              <a:buSzPct val="45000"/>
              <a:buFont typeface="icomoon"/>
              <a:buChar char="—"/>
            </a:pPr>
            <a:r>
              <a:rPr b="0" lang="en-US" sz="1800" spc="-1" strike="noStrike">
                <a:solidFill>
                  <a:srgbClr val="000000"/>
                </a:solidFill>
                <a:latin typeface="DejaVu Sans"/>
                <a:ea typeface="DejaVu Sans"/>
              </a:rPr>
              <a:t>Process data while it is being generated without having to write it into a database</a:t>
            </a: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2" name="CustomShape 1"/>
          <p:cNvSpPr/>
          <p:nvPr/>
        </p:nvSpPr>
        <p:spPr>
          <a:xfrm>
            <a:off x="335520" y="764640"/>
            <a:ext cx="10748520" cy="4993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Cloud Computing – Definition</a:t>
            </a:r>
            <a:endParaRPr b="0" lang="en-GB" sz="2400" spc="-1" strike="noStrike">
              <a:solidFill>
                <a:srgbClr val="000000"/>
              </a:solidFill>
              <a:latin typeface="Arial"/>
            </a:endParaRPr>
          </a:p>
          <a:p>
            <a:pPr>
              <a:lnSpc>
                <a:spcPct val="100000"/>
              </a:lnSpc>
            </a:pPr>
            <a:endParaRPr b="0" lang="en-GB" sz="2400" spc="-1" strike="noStrike">
              <a:solidFill>
                <a:srgbClr val="000000"/>
              </a:solidFill>
              <a:latin typeface="Arial"/>
            </a:endParaRPr>
          </a:p>
        </p:txBody>
      </p:sp>
      <p:sp>
        <p:nvSpPr>
          <p:cNvPr id="293" name="CustomShape 2"/>
          <p:cNvSpPr/>
          <p:nvPr/>
        </p:nvSpPr>
        <p:spPr>
          <a:xfrm>
            <a:off x="335520" y="1268640"/>
            <a:ext cx="10748520" cy="503604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360">
              <a:lnSpc>
                <a:spcPct val="100000"/>
              </a:lnSpc>
              <a:spcBef>
                <a:spcPts val="360"/>
              </a:spcBef>
            </a:pPr>
            <a:r>
              <a:rPr b="0" i="1" lang="en-US" sz="1800" spc="-1" strike="noStrike">
                <a:solidFill>
                  <a:srgbClr val="000000"/>
                </a:solidFill>
                <a:latin typeface="DejaVu Sans"/>
                <a:ea typeface="DejaVu Sans"/>
              </a:rPr>
              <a:t>“</a:t>
            </a:r>
            <a:r>
              <a:rPr b="0" i="1" lang="en-US" sz="1800" spc="-1" strike="noStrike">
                <a:solidFill>
                  <a:srgbClr val="000000"/>
                </a:solidFill>
                <a:latin typeface="DejaVu Sans"/>
                <a:ea typeface="DejaVu Sans"/>
              </a:rPr>
              <a:t>Cloud computing is a model for enabling ubiquitous, convenient, on-demand network access to a shared pool of configurable computing resources (e.g., networks, servers, storage, applications, and services) that can be rapidly provisioned and released with minimal management effort or service provider interaction.”</a:t>
            </a:r>
            <a:endParaRPr b="0" lang="en-GB" sz="1800" spc="-1" strike="noStrike">
              <a:solidFill>
                <a:srgbClr val="000000"/>
              </a:solidFill>
              <a:latin typeface="Arial"/>
            </a:endParaRPr>
          </a:p>
        </p:txBody>
      </p:sp>
      <p:sp>
        <p:nvSpPr>
          <p:cNvPr id="294" name="CustomShape 3"/>
          <p:cNvSpPr/>
          <p:nvPr/>
        </p:nvSpPr>
        <p:spPr>
          <a:xfrm>
            <a:off x="335520" y="2859120"/>
            <a:ext cx="10580040" cy="187920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endParaRPr b="0" lang="en-GB" sz="1800" spc="-1" strike="noStrike">
              <a:solidFill>
                <a:srgbClr val="000000"/>
              </a:solidFill>
              <a:latin typeface="Arial"/>
            </a:endParaRPr>
          </a:p>
        </p:txBody>
      </p:sp>
      <p:sp>
        <p:nvSpPr>
          <p:cNvPr id="295" name="CustomShape 4"/>
          <p:cNvSpPr/>
          <p:nvPr/>
        </p:nvSpPr>
        <p:spPr>
          <a:xfrm>
            <a:off x="263520" y="6411600"/>
            <a:ext cx="725148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DejaVu Sans"/>
                <a:ea typeface="Roboto"/>
              </a:rPr>
              <a:t>National Institute of Standards and Technology (NIST), “The NIST Definition of Cloud Computing”, 2011.</a:t>
            </a:r>
            <a:endParaRPr b="0" lang="en-GB"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5" name="CustomShape 1"/>
          <p:cNvSpPr/>
          <p:nvPr/>
        </p:nvSpPr>
        <p:spPr>
          <a:xfrm>
            <a:off x="335520" y="764640"/>
            <a:ext cx="10748520" cy="4993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BigData – Variety</a:t>
            </a:r>
            <a:endParaRPr b="0" lang="en-GB" sz="2400" spc="-1" strike="noStrike">
              <a:solidFill>
                <a:srgbClr val="000000"/>
              </a:solidFill>
              <a:latin typeface="Arial"/>
            </a:endParaRPr>
          </a:p>
        </p:txBody>
      </p:sp>
      <p:sp>
        <p:nvSpPr>
          <p:cNvPr id="436" name="CustomShape 2"/>
          <p:cNvSpPr/>
          <p:nvPr/>
        </p:nvSpPr>
        <p:spPr>
          <a:xfrm>
            <a:off x="335520" y="1267560"/>
            <a:ext cx="10748520" cy="5036040"/>
          </a:xfrm>
          <a:prstGeom prst="rect">
            <a:avLst/>
          </a:prstGeom>
          <a:noFill/>
          <a:ln w="0">
            <a:noFill/>
          </a:ln>
        </p:spPr>
        <p:style>
          <a:lnRef idx="0"/>
          <a:fillRef idx="0"/>
          <a:effectRef idx="0"/>
          <a:fontRef idx="minor"/>
        </p:style>
        <p:txBody>
          <a:bodyPr lIns="90000" rIns="90000" tIns="45000" bIns="45000" anchor="ctr">
            <a:noAutofit/>
          </a:bodyPr>
          <a:p>
            <a:pPr>
              <a:lnSpc>
                <a:spcPct val="100000"/>
              </a:lnSpc>
              <a:spcBef>
                <a:spcPts val="360"/>
              </a:spcBef>
            </a:pPr>
            <a:endParaRPr b="0" lang="en-GB" sz="1800" spc="-1" strike="noStrike">
              <a:solidFill>
                <a:srgbClr val="000000"/>
              </a:solidFill>
              <a:latin typeface="Arial"/>
            </a:endParaRPr>
          </a:p>
          <a:p>
            <a:pPr marL="1951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Heterogeneity of data</a:t>
            </a:r>
            <a:endParaRPr b="0" lang="en-GB" sz="1800" spc="-1" strike="noStrike">
              <a:solidFill>
                <a:srgbClr val="000000"/>
              </a:solidFill>
              <a:latin typeface="Arial"/>
            </a:endParaRPr>
          </a:p>
          <a:p>
            <a:pPr marL="1951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Structured vs. unstructured</a:t>
            </a:r>
            <a:endParaRPr b="0" lang="en-GB" sz="1800" spc="-1" strike="noStrike">
              <a:solidFill>
                <a:srgbClr val="000000"/>
              </a:solidFill>
              <a:latin typeface="Arial"/>
            </a:endParaRPr>
          </a:p>
          <a:p>
            <a:pPr marL="1951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Data type and structure partly unknown (text, audio, video, etc.)</a:t>
            </a: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marL="1951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Who generates the data?</a:t>
            </a:r>
            <a:endParaRPr b="0" lang="en-GB" sz="1800" spc="-1" strike="noStrike">
              <a:solidFill>
                <a:srgbClr val="000000"/>
              </a:solidFill>
              <a:latin typeface="Arial"/>
            </a:endParaRPr>
          </a:p>
          <a:p>
            <a:pPr lvl="1" marL="432000" indent="-21384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Humans</a:t>
            </a:r>
            <a:endParaRPr b="0" lang="en-GB" sz="1800" spc="-1" strike="noStrike">
              <a:solidFill>
                <a:srgbClr val="000000"/>
              </a:solidFill>
              <a:latin typeface="Arial"/>
            </a:endParaRPr>
          </a:p>
          <a:p>
            <a:pPr lvl="1" marL="432000" indent="-21384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Sensors</a:t>
            </a:r>
            <a:endParaRPr b="0" lang="en-GB" sz="1800" spc="-1" strike="noStrike">
              <a:solidFill>
                <a:srgbClr val="000000"/>
              </a:solidFill>
              <a:latin typeface="Arial"/>
            </a:endParaRPr>
          </a:p>
          <a:p>
            <a:pPr lvl="1" marL="432000" indent="-21384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Machines</a:t>
            </a:r>
            <a:endParaRPr b="0" lang="en-GB" sz="1800" spc="-1" strike="noStrike">
              <a:solidFill>
                <a:srgbClr val="000000"/>
              </a:solidFill>
              <a:latin typeface="Arial"/>
            </a:endParaRPr>
          </a:p>
          <a:p>
            <a:pPr lvl="2" marL="648000" indent="-213840">
              <a:lnSpc>
                <a:spcPct val="100000"/>
              </a:lnSpc>
              <a:spcBef>
                <a:spcPts val="360"/>
              </a:spcBef>
              <a:buClr>
                <a:srgbClr val="000000"/>
              </a:buClr>
              <a:buSzPct val="45000"/>
              <a:buFont typeface="Wingdings" charset="2"/>
              <a:buChar char=""/>
            </a:pPr>
            <a:r>
              <a:rPr b="0" lang="en-US" sz="1800" spc="-1" strike="noStrike">
                <a:solidFill>
                  <a:srgbClr val="000000"/>
                </a:solidFill>
                <a:latin typeface="DejaVu Sans"/>
                <a:ea typeface="DejaVu Sans"/>
              </a:rPr>
              <a:t>Hardware</a:t>
            </a:r>
            <a:endParaRPr b="0" lang="en-GB" sz="1800" spc="-1" strike="noStrike">
              <a:solidFill>
                <a:srgbClr val="000000"/>
              </a:solidFill>
              <a:latin typeface="Arial"/>
            </a:endParaRPr>
          </a:p>
          <a:p>
            <a:pPr lvl="2" marL="648000" indent="-213840">
              <a:lnSpc>
                <a:spcPct val="100000"/>
              </a:lnSpc>
              <a:spcBef>
                <a:spcPts val="360"/>
              </a:spcBef>
              <a:buClr>
                <a:srgbClr val="000000"/>
              </a:buClr>
              <a:buSzPct val="45000"/>
              <a:buFont typeface="Wingdings" charset="2"/>
              <a:buChar char=""/>
            </a:pPr>
            <a:r>
              <a:rPr b="0" lang="en-US" sz="1800" spc="-1" strike="noStrike">
                <a:solidFill>
                  <a:srgbClr val="000000"/>
                </a:solidFill>
                <a:latin typeface="DejaVu Sans"/>
                <a:ea typeface="DejaVu Sans"/>
              </a:rPr>
              <a:t>Software</a:t>
            </a: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7" name="CustomShape 1"/>
          <p:cNvSpPr/>
          <p:nvPr/>
        </p:nvSpPr>
        <p:spPr>
          <a:xfrm>
            <a:off x="335520" y="764640"/>
            <a:ext cx="10748520" cy="4993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BigData – Veracity</a:t>
            </a:r>
            <a:endParaRPr b="0" lang="en-GB" sz="2400" spc="-1" strike="noStrike">
              <a:solidFill>
                <a:srgbClr val="000000"/>
              </a:solidFill>
              <a:latin typeface="Arial"/>
            </a:endParaRPr>
          </a:p>
        </p:txBody>
      </p:sp>
      <p:sp>
        <p:nvSpPr>
          <p:cNvPr id="438" name="CustomShape 2"/>
          <p:cNvSpPr/>
          <p:nvPr/>
        </p:nvSpPr>
        <p:spPr>
          <a:xfrm>
            <a:off x="335520" y="1268640"/>
            <a:ext cx="10748520" cy="5036040"/>
          </a:xfrm>
          <a:prstGeom prst="rect">
            <a:avLst/>
          </a:prstGeom>
          <a:noFill/>
          <a:ln w="0">
            <a:noFill/>
          </a:ln>
        </p:spPr>
        <p:style>
          <a:lnRef idx="0"/>
          <a:fillRef idx="0"/>
          <a:effectRef idx="0"/>
          <a:fontRef idx="minor"/>
        </p:style>
        <p:txBody>
          <a:bodyPr lIns="90000" rIns="90000" tIns="45000" bIns="45000" anchor="ctr">
            <a:noAutofit/>
          </a:bodyPr>
          <a:p>
            <a:pPr marL="1951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How accurate is the collected data → Can I trust it? </a:t>
            </a:r>
            <a:endParaRPr b="0" lang="en-GB" sz="1800" spc="-1" strike="noStrike">
              <a:solidFill>
                <a:srgbClr val="000000"/>
              </a:solidFill>
              <a:latin typeface="Arial"/>
            </a:endParaRPr>
          </a:p>
          <a:p>
            <a:pPr marL="1951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Lower quality can be compensated for by higher volume if necessary</a:t>
            </a:r>
            <a:endParaRPr b="0" lang="en-GB" sz="1800" spc="-1" strike="noStrike">
              <a:solidFill>
                <a:srgbClr val="000000"/>
              </a:solidFill>
              <a:latin typeface="Arial"/>
            </a:endParaRPr>
          </a:p>
          <a:p>
            <a:pPr marL="1951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Challenges:</a:t>
            </a:r>
            <a:endParaRPr b="0" lang="en-GB" sz="1800" spc="-1" strike="noStrike">
              <a:solidFill>
                <a:srgbClr val="000000"/>
              </a:solidFill>
              <a:latin typeface="Arial"/>
            </a:endParaRPr>
          </a:p>
          <a:p>
            <a:pPr lvl="1" marL="652320" indent="-192600">
              <a:lnSpc>
                <a:spcPct val="100000"/>
              </a:lnSpc>
              <a:spcBef>
                <a:spcPts val="360"/>
              </a:spcBef>
              <a:buClr>
                <a:srgbClr val="008c4f"/>
              </a:buClr>
              <a:buSzPct val="45000"/>
              <a:buFont typeface="icomoon"/>
              <a:buChar char="—"/>
            </a:pPr>
            <a:r>
              <a:rPr b="0" lang="en-US" sz="1800" spc="-1" strike="noStrike">
                <a:solidFill>
                  <a:srgbClr val="000000"/>
                </a:solidFill>
                <a:latin typeface="DejaVu Sans"/>
                <a:ea typeface="DejaVu Sans"/>
              </a:rPr>
              <a:t>Tweets with spelling mistakes or abbreviations.</a:t>
            </a:r>
            <a:endParaRPr b="0" lang="en-GB" sz="1800" spc="-1" strike="noStrike">
              <a:solidFill>
                <a:srgbClr val="000000"/>
              </a:solidFill>
              <a:latin typeface="Arial"/>
            </a:endParaRPr>
          </a:p>
          <a:p>
            <a:pPr marL="360">
              <a:lnSpc>
                <a:spcPct val="100000"/>
              </a:lnSpc>
              <a:spcBef>
                <a:spcPts val="360"/>
              </a:spcBef>
            </a:pP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e.g. u→you, thr→there, teh→the</a:t>
            </a:r>
            <a:endParaRPr b="0" lang="en-GB" sz="1800" spc="-1" strike="noStrike">
              <a:solidFill>
                <a:srgbClr val="000000"/>
              </a:solidFill>
              <a:latin typeface="Arial"/>
            </a:endParaRPr>
          </a:p>
          <a:p>
            <a:pPr marL="1951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Bias of data (e.g. political).</a:t>
            </a:r>
            <a:endParaRPr b="0" lang="en-GB" sz="1800" spc="-1" strike="noStrike">
              <a:solidFill>
                <a:srgbClr val="000000"/>
              </a:solidFill>
              <a:latin typeface="Arial"/>
            </a:endParaRPr>
          </a:p>
          <a:p>
            <a:pPr marL="1951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Detect and filter noise and abnormalities</a:t>
            </a: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9" name="CustomShape 1"/>
          <p:cNvSpPr/>
          <p:nvPr/>
        </p:nvSpPr>
        <p:spPr>
          <a:xfrm>
            <a:off x="335520" y="764640"/>
            <a:ext cx="10748520" cy="4993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Challenges – Data Volumes</a:t>
            </a:r>
            <a:endParaRPr b="0" lang="en-GB" sz="2400" spc="-1" strike="noStrike">
              <a:solidFill>
                <a:srgbClr val="000000"/>
              </a:solidFill>
              <a:latin typeface="Arial"/>
            </a:endParaRPr>
          </a:p>
        </p:txBody>
      </p:sp>
      <p:sp>
        <p:nvSpPr>
          <p:cNvPr id="440" name="CustomShape 2"/>
          <p:cNvSpPr/>
          <p:nvPr/>
        </p:nvSpPr>
        <p:spPr>
          <a:xfrm>
            <a:off x="190800" y="6413400"/>
            <a:ext cx="11629800" cy="3639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de-DE" sz="900" spc="-1" strike="noStrike">
                <a:solidFill>
                  <a:srgbClr val="a6a6a6"/>
                </a:solidFill>
                <a:latin typeface="Roboto"/>
                <a:ea typeface="Roboto"/>
              </a:rPr>
              <a:t>Image recreated from Heinrich, Stephan – Lucid Motors, „</a:t>
            </a:r>
            <a:r>
              <a:rPr b="0" lang="en-US" sz="900" spc="-1" strike="noStrike">
                <a:solidFill>
                  <a:srgbClr val="a6a6a6"/>
                </a:solidFill>
                <a:latin typeface="Roboto"/>
                <a:ea typeface="Roboto"/>
              </a:rPr>
              <a:t>Flash Memory in the emerging age of autonomy</a:t>
            </a:r>
            <a:r>
              <a:rPr b="0" lang="de-DE" sz="900" spc="-1" strike="noStrike">
                <a:solidFill>
                  <a:srgbClr val="a6a6a6"/>
                </a:solidFill>
                <a:latin typeface="Roboto"/>
                <a:ea typeface="Roboto"/>
              </a:rPr>
              <a:t>“, Flash Memory Summit 2017 – https://www.flashmemorysummit.com/English/Collaterals/Proceedings/2017/20170808_FT12_Heinrich.pdf </a:t>
            </a:r>
            <a:endParaRPr b="0" lang="en-GB" sz="900" spc="-1" strike="noStrike">
              <a:solidFill>
                <a:srgbClr val="000000"/>
              </a:solidFill>
              <a:latin typeface="Arial"/>
            </a:endParaRPr>
          </a:p>
        </p:txBody>
      </p:sp>
      <p:pic>
        <p:nvPicPr>
          <p:cNvPr id="441" name="" descr=""/>
          <p:cNvPicPr/>
          <p:nvPr/>
        </p:nvPicPr>
        <p:blipFill>
          <a:blip r:embed="rId1"/>
          <a:stretch/>
        </p:blipFill>
        <p:spPr>
          <a:xfrm>
            <a:off x="5943600" y="2057400"/>
            <a:ext cx="5256360" cy="1562400"/>
          </a:xfrm>
          <a:prstGeom prst="rect">
            <a:avLst/>
          </a:prstGeom>
          <a:ln w="0">
            <a:noFill/>
          </a:ln>
        </p:spPr>
      </p:pic>
      <p:sp>
        <p:nvSpPr>
          <p:cNvPr id="442" name="CustomShape 3"/>
          <p:cNvSpPr/>
          <p:nvPr/>
        </p:nvSpPr>
        <p:spPr>
          <a:xfrm>
            <a:off x="335520" y="1268640"/>
            <a:ext cx="10748520" cy="5036040"/>
          </a:xfrm>
          <a:prstGeom prst="rect">
            <a:avLst/>
          </a:prstGeom>
          <a:noFill/>
          <a:ln w="0">
            <a:noFill/>
          </a:ln>
        </p:spPr>
        <p:style>
          <a:lnRef idx="0"/>
          <a:fillRef idx="0"/>
          <a:effectRef idx="0"/>
          <a:fontRef idx="minor"/>
        </p:style>
        <p:txBody>
          <a:bodyPr lIns="90000" rIns="90000" tIns="45000" bIns="45000" anchor="ctr">
            <a:noAutofit/>
          </a:bodyPr>
          <a:p>
            <a:pPr marL="1951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RADAR</a:t>
            </a:r>
            <a:endParaRPr b="0" lang="en-GB" sz="1800" spc="-1" strike="noStrike">
              <a:solidFill>
                <a:srgbClr val="000000"/>
              </a:solidFill>
              <a:latin typeface="Arial"/>
            </a:endParaRPr>
          </a:p>
          <a:p>
            <a:pPr lvl="1" marL="432000" indent="-21528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4-6 Sensors:</a:t>
            </a: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0.1 – 15 Mbit/s per Sensor</a:t>
            </a:r>
            <a:endParaRPr b="0" lang="en-GB" sz="1800" spc="-1" strike="noStrike">
              <a:solidFill>
                <a:srgbClr val="000000"/>
              </a:solidFill>
              <a:latin typeface="Arial"/>
            </a:endParaRPr>
          </a:p>
          <a:p>
            <a:pPr marL="195120" indent="-192600">
              <a:lnSpc>
                <a:spcPct val="100000"/>
              </a:lnSpc>
              <a:spcBef>
                <a:spcPts val="791"/>
              </a:spcBef>
              <a:buClr>
                <a:srgbClr val="008c4f"/>
              </a:buClr>
              <a:buSzPct val="115000"/>
              <a:buFont typeface="Wingdings" charset="2"/>
              <a:buChar char=""/>
            </a:pPr>
            <a:r>
              <a:rPr b="0" lang="en-US" sz="1800" spc="-1" strike="noStrike">
                <a:solidFill>
                  <a:srgbClr val="000000"/>
                </a:solidFill>
                <a:latin typeface="DejaVu Sans"/>
                <a:ea typeface="DejaVu Sans"/>
              </a:rPr>
              <a:t>LIDAR</a:t>
            </a:r>
            <a:endParaRPr b="0" lang="en-GB" sz="1800" spc="-1" strike="noStrike">
              <a:solidFill>
                <a:srgbClr val="000000"/>
              </a:solidFill>
              <a:latin typeface="Arial"/>
            </a:endParaRPr>
          </a:p>
          <a:p>
            <a:pPr lvl="1" marL="432000" indent="-21528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1-5 Sensors: </a:t>
            </a: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20 – 100 Mbit/s per Sensor</a:t>
            </a:r>
            <a:endParaRPr b="0" lang="en-GB" sz="1800" spc="-1" strike="noStrike">
              <a:solidFill>
                <a:srgbClr val="000000"/>
              </a:solidFill>
              <a:latin typeface="Arial"/>
            </a:endParaRPr>
          </a:p>
          <a:p>
            <a:pPr marL="195120" indent="-192600">
              <a:lnSpc>
                <a:spcPct val="100000"/>
              </a:lnSpc>
              <a:spcBef>
                <a:spcPts val="791"/>
              </a:spcBef>
              <a:buClr>
                <a:srgbClr val="008c4f"/>
              </a:buClr>
              <a:buSzPct val="115000"/>
              <a:buFont typeface="Wingdings" charset="2"/>
              <a:buChar char=""/>
            </a:pPr>
            <a:r>
              <a:rPr b="0" lang="en-US" sz="1800" spc="-1" strike="noStrike">
                <a:solidFill>
                  <a:srgbClr val="000000"/>
                </a:solidFill>
                <a:latin typeface="DejaVu Sans"/>
                <a:ea typeface="DejaVu Sans"/>
              </a:rPr>
              <a:t>CAMERA</a:t>
            </a:r>
            <a:endParaRPr b="0" lang="en-GB" sz="1800" spc="-1" strike="noStrike">
              <a:solidFill>
                <a:srgbClr val="000000"/>
              </a:solidFill>
              <a:latin typeface="Arial"/>
            </a:endParaRPr>
          </a:p>
          <a:p>
            <a:pPr lvl="1" marL="432000" indent="-21528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6-12 Sensors: </a:t>
            </a: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500 - 3500 Mbit/s per Sensor</a:t>
            </a:r>
            <a:endParaRPr b="0" lang="en-GB" sz="1800" spc="-1" strike="noStrike">
              <a:solidFill>
                <a:srgbClr val="000000"/>
              </a:solidFill>
              <a:latin typeface="Arial"/>
            </a:endParaRPr>
          </a:p>
          <a:p>
            <a:pPr marL="195120" indent="-192600">
              <a:lnSpc>
                <a:spcPct val="100000"/>
              </a:lnSpc>
              <a:spcBef>
                <a:spcPts val="791"/>
              </a:spcBef>
              <a:buClr>
                <a:srgbClr val="008c4f"/>
              </a:buClr>
              <a:buSzPct val="115000"/>
              <a:buFont typeface="Wingdings" charset="2"/>
              <a:buChar char=""/>
            </a:pPr>
            <a:r>
              <a:rPr b="0" lang="en-US" sz="1800" spc="-1" strike="noStrike">
                <a:solidFill>
                  <a:srgbClr val="000000"/>
                </a:solidFill>
                <a:latin typeface="DejaVu Sans"/>
                <a:ea typeface="DejaVu Sans"/>
              </a:rPr>
              <a:t>ULTRASONIC</a:t>
            </a:r>
            <a:endParaRPr b="0" lang="en-GB" sz="1800" spc="-1" strike="noStrike">
              <a:solidFill>
                <a:srgbClr val="000000"/>
              </a:solidFill>
              <a:latin typeface="Arial"/>
            </a:endParaRPr>
          </a:p>
          <a:p>
            <a:pPr lvl="1" marL="432000" indent="-21528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8-16 Sensors: </a:t>
            </a: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&lt; 0.01 Mbit/s per Sensor</a:t>
            </a:r>
            <a:endParaRPr b="0" lang="en-GB" sz="1800" spc="-1" strike="noStrike">
              <a:solidFill>
                <a:srgbClr val="000000"/>
              </a:solidFill>
              <a:latin typeface="Arial"/>
            </a:endParaRPr>
          </a:p>
          <a:p>
            <a:pPr marL="195120" indent="-192600">
              <a:lnSpc>
                <a:spcPct val="100000"/>
              </a:lnSpc>
              <a:spcBef>
                <a:spcPts val="791"/>
              </a:spcBef>
              <a:buClr>
                <a:srgbClr val="008c4f"/>
              </a:buClr>
              <a:buSzPct val="115000"/>
              <a:buFont typeface="Wingdings" charset="2"/>
              <a:buChar char=""/>
            </a:pPr>
            <a:r>
              <a:rPr b="0" lang="en-US" sz="1800" spc="-1" strike="noStrike">
                <a:solidFill>
                  <a:srgbClr val="000000"/>
                </a:solidFill>
                <a:latin typeface="DejaVu Sans"/>
                <a:ea typeface="DejaVu Sans"/>
              </a:rPr>
              <a:t>VEHICLE MOTION, GNSS, IMU</a:t>
            </a:r>
            <a:endParaRPr b="0" lang="en-GB" sz="1800" spc="-1" strike="noStrike">
              <a:solidFill>
                <a:srgbClr val="000000"/>
              </a:solidFill>
              <a:latin typeface="Arial"/>
            </a:endParaRPr>
          </a:p>
          <a:p>
            <a:pPr marL="2160000" indent="-215280">
              <a:lnSpc>
                <a:spcPct val="100000"/>
              </a:lnSpc>
              <a:spcBef>
                <a:spcPts val="360"/>
              </a:spcBef>
              <a:buClr>
                <a:srgbClr val="000000"/>
              </a:buClr>
              <a:buSzPct val="45000"/>
              <a:buFont typeface="Wingdings" charset="2"/>
              <a:buChar char=""/>
            </a:pP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&lt; 0.1 Mbit/s per Sensor</a:t>
            </a: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marL="1951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Total Sensor Bandwidth = 3 Gbit/s (~ 1.4 TB/h) </a:t>
            </a:r>
            <a:r>
              <a:rPr b="1" lang="en-US" sz="1800" spc="-1" strike="noStrike">
                <a:solidFill>
                  <a:srgbClr val="000000"/>
                </a:solidFill>
                <a:latin typeface="DejaVu Sans"/>
                <a:ea typeface="DejaVu Sans"/>
              </a:rPr>
              <a:t>or </a:t>
            </a:r>
            <a:r>
              <a:rPr b="0" lang="en-US" sz="1800" spc="-1" strike="noStrike">
                <a:solidFill>
                  <a:srgbClr val="000000"/>
                </a:solidFill>
                <a:latin typeface="DejaVu Sans"/>
                <a:ea typeface="DejaVu Sans"/>
              </a:rPr>
              <a:t>40 Gbit/s (~ 19 TB/h)</a:t>
            </a: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3" name="CustomShape 1"/>
          <p:cNvSpPr/>
          <p:nvPr/>
        </p:nvSpPr>
        <p:spPr>
          <a:xfrm>
            <a:off x="335520" y="764640"/>
            <a:ext cx="10748520" cy="4993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Challenges – Scalability</a:t>
            </a:r>
            <a:endParaRPr b="0" lang="en-GB" sz="2400" spc="-1" strike="noStrike">
              <a:solidFill>
                <a:srgbClr val="000000"/>
              </a:solidFill>
              <a:latin typeface="Arial"/>
            </a:endParaRPr>
          </a:p>
        </p:txBody>
      </p:sp>
      <p:pic>
        <p:nvPicPr>
          <p:cNvPr id="444" name="" descr=""/>
          <p:cNvPicPr/>
          <p:nvPr/>
        </p:nvPicPr>
        <p:blipFill>
          <a:blip r:embed="rId1"/>
          <a:stretch/>
        </p:blipFill>
        <p:spPr>
          <a:xfrm>
            <a:off x="1503720" y="1362240"/>
            <a:ext cx="7794000" cy="5134320"/>
          </a:xfrm>
          <a:prstGeom prst="rect">
            <a:avLst/>
          </a:prstGeom>
          <a:ln w="0">
            <a:noFill/>
          </a:ln>
        </p:spPr>
      </p:pic>
    </p:spTree>
  </p:cSld>
  <mc:AlternateContent>
    <mc:Choice Requires="p14">
      <p:transition spd="slow" p14:dur="2000"/>
    </mc:Choice>
    <mc:Fallback>
      <p:transition spd="slow"/>
    </mc:Fallback>
  </mc:AlternateContent>
</p:sld>
</file>

<file path=ppt/slides/slide6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5" name="CustomShape 1"/>
          <p:cNvSpPr/>
          <p:nvPr/>
        </p:nvSpPr>
        <p:spPr>
          <a:xfrm>
            <a:off x="335520" y="4406760"/>
            <a:ext cx="10748520" cy="13575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de-DE" sz="3000" spc="-1" strike="noStrike" cap="all">
                <a:solidFill>
                  <a:srgbClr val="008c4f"/>
                </a:solidFill>
                <a:latin typeface="DejaVu Sans"/>
                <a:ea typeface="DejaVu Sans"/>
              </a:rPr>
              <a:t>Machine Learning</a:t>
            </a:r>
            <a:endParaRPr b="0" lang="en-GB" sz="3000" spc="-1" strike="noStrike">
              <a:solidFill>
                <a:srgbClr val="000000"/>
              </a:solidFill>
              <a:latin typeface="Arial"/>
            </a:endParaRPr>
          </a:p>
        </p:txBody>
      </p:sp>
      <p:sp>
        <p:nvSpPr>
          <p:cNvPr id="446" name="CustomShape 2"/>
          <p:cNvSpPr/>
          <p:nvPr/>
        </p:nvSpPr>
        <p:spPr>
          <a:xfrm>
            <a:off x="335520" y="2906640"/>
            <a:ext cx="10748520" cy="1495440"/>
          </a:xfrm>
          <a:prstGeom prst="rect">
            <a:avLst/>
          </a:prstGeom>
          <a:noFill/>
          <a:ln w="0">
            <a:noFill/>
          </a:ln>
        </p:spPr>
        <p:style>
          <a:lnRef idx="0"/>
          <a:fillRef idx="0"/>
          <a:effectRef idx="0"/>
          <a:fontRef idx="minor"/>
        </p:style>
        <p:txBody>
          <a:bodyPr lIns="90000" rIns="90000" tIns="45000" bIns="45000" anchor="t">
            <a:noAutofit/>
          </a:bodyPr>
          <a:p>
            <a:endParaRPr b="0" lang="en-GB" sz="1800" spc="-1" strike="noStrike">
              <a:solidFill>
                <a:srgbClr val="000000"/>
              </a:solidFill>
              <a:latin typeface="Arial"/>
            </a:endParaRPr>
          </a:p>
        </p:txBody>
      </p:sp>
      <p:sp>
        <p:nvSpPr>
          <p:cNvPr id="447" name="CustomShape 3"/>
          <p:cNvSpPr/>
          <p:nvPr/>
        </p:nvSpPr>
        <p:spPr>
          <a:xfrm>
            <a:off x="9950040" y="911520"/>
            <a:ext cx="516600" cy="496440"/>
          </a:xfrm>
          <a:prstGeom prst="star5">
            <a:avLst>
              <a:gd name="adj" fmla="val 19098"/>
              <a:gd name="hf" fmla="val 105146"/>
              <a:gd name="vf" fmla="val 110557"/>
            </a:avLst>
          </a:prstGeom>
          <a:solidFill>
            <a:srgbClr val="92d050"/>
          </a:solidFill>
          <a:ln>
            <a:solidFill>
              <a:srgbClr val="0d0d0d"/>
            </a:solidFill>
          </a:ln>
        </p:spPr>
        <p:style>
          <a:lnRef idx="2">
            <a:schemeClr val="accent1">
              <a:shade val="50000"/>
            </a:schemeClr>
          </a:lnRef>
          <a:fillRef idx="1">
            <a:schemeClr val="accent1"/>
          </a:fillRef>
          <a:effectRef idx="0">
            <a:schemeClr val="accent1"/>
          </a:effectRef>
          <a:fontRef idx="minor"/>
        </p:style>
        <p:txBody>
          <a:bodyPr lIns="90000" rIns="90000" tIns="45000" bIns="45000" anchor="t">
            <a:noAutofit/>
          </a:bodyPr>
          <a:p>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8" name="CustomShape 1"/>
          <p:cNvSpPr/>
          <p:nvPr/>
        </p:nvSpPr>
        <p:spPr>
          <a:xfrm>
            <a:off x="335520" y="764640"/>
            <a:ext cx="10748520" cy="4993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Overview</a:t>
            </a:r>
            <a:endParaRPr b="0" lang="en-GB" sz="2400" spc="-1" strike="noStrike">
              <a:solidFill>
                <a:srgbClr val="000000"/>
              </a:solidFill>
              <a:latin typeface="Arial"/>
            </a:endParaRPr>
          </a:p>
        </p:txBody>
      </p:sp>
      <p:sp>
        <p:nvSpPr>
          <p:cNvPr id="449" name="CustomShape 2"/>
          <p:cNvSpPr/>
          <p:nvPr/>
        </p:nvSpPr>
        <p:spPr>
          <a:xfrm>
            <a:off x="263520" y="6411600"/>
            <a:ext cx="1025100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Image recreated based on Ajit Nazre and Rahul Garg, “A Deep Dive in the Venture Landscape of Artificial Intelligence and Machine Learning”, 2015. </a:t>
            </a:r>
            <a:endParaRPr b="0" lang="en-GB" sz="900" spc="-1" strike="noStrike">
              <a:solidFill>
                <a:srgbClr val="000000"/>
              </a:solidFill>
              <a:latin typeface="Arial"/>
            </a:endParaRPr>
          </a:p>
        </p:txBody>
      </p:sp>
      <p:pic>
        <p:nvPicPr>
          <p:cNvPr id="450" name="" descr=""/>
          <p:cNvPicPr/>
          <p:nvPr/>
        </p:nvPicPr>
        <p:blipFill>
          <a:blip r:embed="rId1"/>
          <a:stretch/>
        </p:blipFill>
        <p:spPr>
          <a:xfrm>
            <a:off x="360360" y="947520"/>
            <a:ext cx="11428560" cy="4930200"/>
          </a:xfrm>
          <a:prstGeom prst="rect">
            <a:avLst/>
          </a:prstGeom>
          <a:ln w="0">
            <a:noFill/>
          </a:ln>
        </p:spPr>
      </p:pic>
      <p:sp>
        <p:nvSpPr>
          <p:cNvPr id="451" name="CustomShape 3"/>
          <p:cNvSpPr/>
          <p:nvPr/>
        </p:nvSpPr>
        <p:spPr>
          <a:xfrm>
            <a:off x="9950040" y="911520"/>
            <a:ext cx="516600" cy="496440"/>
          </a:xfrm>
          <a:prstGeom prst="star5">
            <a:avLst>
              <a:gd name="adj" fmla="val 19098"/>
              <a:gd name="hf" fmla="val 105146"/>
              <a:gd name="vf" fmla="val 110557"/>
            </a:avLst>
          </a:prstGeom>
          <a:solidFill>
            <a:srgbClr val="92d050"/>
          </a:solidFill>
          <a:ln>
            <a:solidFill>
              <a:srgbClr val="0d0d0d"/>
            </a:solidFill>
          </a:ln>
        </p:spPr>
        <p:style>
          <a:lnRef idx="2">
            <a:schemeClr val="accent1">
              <a:shade val="50000"/>
            </a:schemeClr>
          </a:lnRef>
          <a:fillRef idx="1">
            <a:schemeClr val="accent1"/>
          </a:fillRef>
          <a:effectRef idx="0">
            <a:schemeClr val="accent1"/>
          </a:effectRef>
          <a:fontRef idx="minor"/>
        </p:style>
        <p:txBody>
          <a:bodyPr lIns="90000" rIns="90000" tIns="45000" bIns="45000" anchor="t">
            <a:noAutofit/>
          </a:bodyPr>
          <a:p>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2" name="CustomShape 1"/>
          <p:cNvSpPr/>
          <p:nvPr/>
        </p:nvSpPr>
        <p:spPr>
          <a:xfrm>
            <a:off x="335520" y="764640"/>
            <a:ext cx="10748520" cy="4993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Supervised Learning</a:t>
            </a:r>
            <a:endParaRPr b="0" lang="en-GB" sz="2400" spc="-1" strike="noStrike">
              <a:solidFill>
                <a:srgbClr val="000000"/>
              </a:solidFill>
              <a:latin typeface="Arial"/>
            </a:endParaRPr>
          </a:p>
        </p:txBody>
      </p:sp>
      <p:sp>
        <p:nvSpPr>
          <p:cNvPr id="453" name="CustomShape 2"/>
          <p:cNvSpPr/>
          <p:nvPr/>
        </p:nvSpPr>
        <p:spPr>
          <a:xfrm>
            <a:off x="335520" y="1268640"/>
            <a:ext cx="10748520" cy="5036040"/>
          </a:xfrm>
          <a:prstGeom prst="rect">
            <a:avLst/>
          </a:prstGeom>
          <a:noFill/>
          <a:ln w="0">
            <a:noFill/>
          </a:ln>
        </p:spPr>
        <p:style>
          <a:lnRef idx="0"/>
          <a:fillRef idx="0"/>
          <a:effectRef idx="0"/>
          <a:fontRef idx="minor"/>
        </p:style>
        <p:txBody>
          <a:bodyPr lIns="90000" rIns="90000" tIns="45000" bIns="45000" anchor="ctr">
            <a:noAutofit/>
          </a:bodyPr>
          <a:p>
            <a:pPr marL="360">
              <a:lnSpc>
                <a:spcPct val="100000"/>
              </a:lnSpc>
              <a:spcBef>
                <a:spcPts val="360"/>
              </a:spcBef>
            </a:pPr>
            <a:r>
              <a:rPr b="0" lang="en-US" sz="1800" spc="-1" strike="noStrike">
                <a:solidFill>
                  <a:srgbClr val="000000"/>
                </a:solidFill>
                <a:latin typeface="DejaVu Sans"/>
                <a:ea typeface="DejaVu Sans"/>
              </a:rPr>
              <a:t>The objective is to assign data to a class/grouping that is specified by the user. The key challenge is to build a model with the help of sample data, which then takes over the assignment independently.</a:t>
            </a:r>
            <a:endParaRPr b="0" lang="en-GB" sz="1800" spc="-1" strike="noStrike">
              <a:solidFill>
                <a:srgbClr val="000000"/>
              </a:solidFill>
              <a:latin typeface="Arial"/>
            </a:endParaRPr>
          </a:p>
          <a:p>
            <a:pPr marL="360">
              <a:lnSpc>
                <a:spcPct val="100000"/>
              </a:lnSpc>
              <a:spcBef>
                <a:spcPts val="360"/>
              </a:spcBef>
            </a:pPr>
            <a:endParaRPr b="0" lang="en-GB" sz="1800" spc="-1" strike="noStrike">
              <a:solidFill>
                <a:srgbClr val="000000"/>
              </a:solidFill>
              <a:latin typeface="Arial"/>
            </a:endParaRPr>
          </a:p>
          <a:p>
            <a:pPr marL="360">
              <a:lnSpc>
                <a:spcPct val="100000"/>
              </a:lnSpc>
              <a:spcBef>
                <a:spcPts val="360"/>
              </a:spcBef>
            </a:pPr>
            <a:r>
              <a:rPr b="0" lang="en-US" sz="1800" spc="-1" strike="noStrike">
                <a:solidFill>
                  <a:srgbClr val="000000"/>
                </a:solidFill>
                <a:latin typeface="DejaVu Sans"/>
                <a:ea typeface="DejaVu Sans"/>
              </a:rPr>
              <a:t>Advantage: </a:t>
            </a:r>
            <a:endParaRPr b="0" lang="en-GB" sz="1800" spc="-1" strike="noStrike">
              <a:solidFill>
                <a:srgbClr val="000000"/>
              </a:solidFill>
              <a:latin typeface="Arial"/>
            </a:endParaRPr>
          </a:p>
          <a:p>
            <a:pPr lvl="1" marL="6523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Leads to good results even with small amounts of data.</a:t>
            </a: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r>
              <a:rPr b="0" lang="en-US" sz="1800" spc="-1" strike="noStrike">
                <a:solidFill>
                  <a:srgbClr val="000000"/>
                </a:solidFill>
                <a:latin typeface="DejaVu Sans"/>
                <a:ea typeface="DejaVu Sans"/>
              </a:rPr>
              <a:t>Disadvantage: </a:t>
            </a:r>
            <a:endParaRPr b="0" lang="en-GB" sz="1800" spc="-1" strike="noStrike">
              <a:solidFill>
                <a:srgbClr val="000000"/>
              </a:solidFill>
              <a:latin typeface="Arial"/>
            </a:endParaRPr>
          </a:p>
          <a:p>
            <a:pPr lvl="1" marL="6523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Data must be labelled.</a:t>
            </a:r>
            <a:endParaRPr b="0" lang="en-GB" sz="1800" spc="-1" strike="noStrike">
              <a:solidFill>
                <a:srgbClr val="000000"/>
              </a:solidFill>
              <a:latin typeface="Arial"/>
            </a:endParaRPr>
          </a:p>
          <a:p>
            <a:pPr marL="360">
              <a:lnSpc>
                <a:spcPct val="100000"/>
              </a:lnSpc>
              <a:spcBef>
                <a:spcPts val="360"/>
              </a:spcBef>
            </a:pPr>
            <a:endParaRPr b="0" lang="en-GB" sz="1800" spc="-1" strike="noStrike">
              <a:solidFill>
                <a:srgbClr val="000000"/>
              </a:solidFill>
              <a:latin typeface="Arial"/>
            </a:endParaRPr>
          </a:p>
        </p:txBody>
      </p:sp>
      <p:sp>
        <p:nvSpPr>
          <p:cNvPr id="454" name="CustomShape 3"/>
          <p:cNvSpPr/>
          <p:nvPr/>
        </p:nvSpPr>
        <p:spPr>
          <a:xfrm>
            <a:off x="9950040" y="911520"/>
            <a:ext cx="516600" cy="496440"/>
          </a:xfrm>
          <a:prstGeom prst="star5">
            <a:avLst>
              <a:gd name="adj" fmla="val 19098"/>
              <a:gd name="hf" fmla="val 105146"/>
              <a:gd name="vf" fmla="val 110557"/>
            </a:avLst>
          </a:prstGeom>
          <a:solidFill>
            <a:srgbClr val="92d050"/>
          </a:solidFill>
          <a:ln>
            <a:solidFill>
              <a:srgbClr val="0d0d0d"/>
            </a:solidFill>
          </a:ln>
        </p:spPr>
        <p:style>
          <a:lnRef idx="2">
            <a:schemeClr val="accent1">
              <a:shade val="50000"/>
            </a:schemeClr>
          </a:lnRef>
          <a:fillRef idx="1">
            <a:schemeClr val="accent1"/>
          </a:fillRef>
          <a:effectRef idx="0">
            <a:schemeClr val="accent1"/>
          </a:effectRef>
          <a:fontRef idx="minor"/>
        </p:style>
        <p:txBody>
          <a:bodyPr lIns="90000" rIns="90000" tIns="45000" bIns="45000" anchor="t">
            <a:noAutofit/>
          </a:bodyPr>
          <a:p>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5" name="CustomShape 1"/>
          <p:cNvSpPr/>
          <p:nvPr/>
        </p:nvSpPr>
        <p:spPr>
          <a:xfrm>
            <a:off x="335520" y="764640"/>
            <a:ext cx="10748520" cy="4993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Supervised Learning – Examples </a:t>
            </a:r>
            <a:endParaRPr b="0" lang="en-GB" sz="2400" spc="-1" strike="noStrike">
              <a:solidFill>
                <a:srgbClr val="000000"/>
              </a:solidFill>
              <a:latin typeface="Arial"/>
            </a:endParaRPr>
          </a:p>
        </p:txBody>
      </p:sp>
      <p:sp>
        <p:nvSpPr>
          <p:cNvPr id="456" name="CustomShape 2"/>
          <p:cNvSpPr/>
          <p:nvPr/>
        </p:nvSpPr>
        <p:spPr>
          <a:xfrm>
            <a:off x="335520" y="908640"/>
            <a:ext cx="4920840" cy="5036040"/>
          </a:xfrm>
          <a:prstGeom prst="rect">
            <a:avLst/>
          </a:prstGeom>
          <a:noFill/>
          <a:ln w="0">
            <a:noFill/>
          </a:ln>
        </p:spPr>
        <p:style>
          <a:lnRef idx="0"/>
          <a:fillRef idx="0"/>
          <a:effectRef idx="0"/>
          <a:fontRef idx="minor"/>
        </p:style>
        <p:txBody>
          <a:bodyPr lIns="90000" rIns="90000" tIns="45000" bIns="45000" anchor="ctr">
            <a:noAutofit/>
          </a:bodyPr>
          <a:p>
            <a:pPr>
              <a:lnSpc>
                <a:spcPct val="100000"/>
              </a:lnSpc>
              <a:spcBef>
                <a:spcPts val="360"/>
              </a:spcBef>
            </a:pPr>
            <a:r>
              <a:rPr b="0" lang="en-US" sz="1800" spc="-1" strike="noStrike">
                <a:solidFill>
                  <a:srgbClr val="000000"/>
                </a:solidFill>
                <a:latin typeface="DejaVu Sans"/>
                <a:ea typeface="DejaVu Sans"/>
              </a:rPr>
              <a:t>Classification problems:</a:t>
            </a:r>
            <a:endParaRPr b="0" lang="en-GB" sz="1800" spc="-1" strike="noStrike">
              <a:solidFill>
                <a:srgbClr val="000000"/>
              </a:solidFill>
              <a:latin typeface="Arial"/>
            </a:endParaRPr>
          </a:p>
          <a:p>
            <a:pPr lvl="1" marL="6523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Patient has disease X or not</a:t>
            </a:r>
            <a:endParaRPr b="0" lang="en-GB" sz="1800" spc="-1" strike="noStrike">
              <a:solidFill>
                <a:srgbClr val="000000"/>
              </a:solidFill>
              <a:latin typeface="Arial"/>
            </a:endParaRPr>
          </a:p>
          <a:p>
            <a:pPr lvl="1" marL="6523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E-mail is spam or not</a:t>
            </a: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p:txBody>
      </p:sp>
      <p:sp>
        <p:nvSpPr>
          <p:cNvPr id="457" name="CustomShape 3"/>
          <p:cNvSpPr/>
          <p:nvPr/>
        </p:nvSpPr>
        <p:spPr>
          <a:xfrm>
            <a:off x="263520" y="6267600"/>
            <a:ext cx="7251480" cy="4006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de-DE" sz="900" spc="-1" strike="noStrike">
                <a:solidFill>
                  <a:srgbClr val="a6a6a6"/>
                </a:solidFill>
                <a:latin typeface="Roboto"/>
                <a:ea typeface="Roboto"/>
              </a:rPr>
              <a:t>„</a:t>
            </a:r>
            <a:r>
              <a:rPr b="0" lang="de-DE" sz="900" spc="-1" strike="noStrike">
                <a:solidFill>
                  <a:srgbClr val="a6a6a6"/>
                </a:solidFill>
                <a:latin typeface="Roboto"/>
                <a:ea typeface="Roboto"/>
              </a:rPr>
              <a:t>Linear Regression” by Sewaqu is sourced from the </a:t>
            </a:r>
            <a:r>
              <a:rPr b="0" lang="de-DE" sz="900" spc="-1" strike="noStrike" u="sng">
                <a:solidFill>
                  <a:srgbClr val="0000ff"/>
                </a:solidFill>
                <a:uFillTx/>
                <a:latin typeface="Roboto"/>
                <a:ea typeface="Roboto"/>
                <a:hlinkClick r:id="rId1"/>
              </a:rPr>
              <a:t>public domain</a:t>
            </a:r>
            <a:r>
              <a:rPr b="0" lang="de-DE" sz="900" spc="-1" strike="noStrike">
                <a:solidFill>
                  <a:srgbClr val="a6a6a6"/>
                </a:solidFill>
                <a:latin typeface="Roboto"/>
                <a:ea typeface="Roboto"/>
              </a:rPr>
              <a:t>.</a:t>
            </a:r>
            <a:endParaRPr b="0" lang="en-GB" sz="900" spc="-1" strike="noStrike">
              <a:solidFill>
                <a:srgbClr val="000000"/>
              </a:solidFill>
              <a:latin typeface="Arial"/>
            </a:endParaRPr>
          </a:p>
          <a:p>
            <a:pPr>
              <a:lnSpc>
                <a:spcPct val="100000"/>
              </a:lnSpc>
            </a:pPr>
            <a:r>
              <a:rPr b="0" lang="de-DE" sz="900" spc="-1" strike="noStrike">
                <a:solidFill>
                  <a:srgbClr val="a6a6a6"/>
                </a:solidFill>
                <a:latin typeface="Roboto"/>
                <a:ea typeface="Roboto"/>
              </a:rPr>
              <a:t>“</a:t>
            </a:r>
            <a:r>
              <a:rPr b="0" lang="de-DE" sz="900" spc="-1" strike="noStrike">
                <a:solidFill>
                  <a:srgbClr val="a6a6a6"/>
                </a:solidFill>
                <a:latin typeface="Roboto"/>
                <a:ea typeface="Roboto"/>
              </a:rPr>
              <a:t>Graphic showing the maximum separating hyperplane and the margin.” by Cyc is sourced from the </a:t>
            </a:r>
            <a:r>
              <a:rPr b="0" lang="de-DE" sz="900" spc="-1" strike="noStrike" u="sng">
                <a:solidFill>
                  <a:srgbClr val="0000ff"/>
                </a:solidFill>
                <a:uFillTx/>
                <a:latin typeface="Roboto"/>
                <a:ea typeface="Roboto"/>
                <a:hlinkClick r:id="rId2"/>
              </a:rPr>
              <a:t>public domain</a:t>
            </a:r>
            <a:r>
              <a:rPr b="0" lang="de-DE" sz="900" spc="-1" strike="noStrike">
                <a:solidFill>
                  <a:srgbClr val="a6a6a6"/>
                </a:solidFill>
                <a:latin typeface="Roboto"/>
                <a:ea typeface="Roboto"/>
              </a:rPr>
              <a:t>.</a:t>
            </a:r>
            <a:endParaRPr b="0" lang="en-GB" sz="900" spc="-1" strike="noStrike">
              <a:solidFill>
                <a:srgbClr val="000000"/>
              </a:solidFill>
              <a:latin typeface="Arial"/>
            </a:endParaRPr>
          </a:p>
        </p:txBody>
      </p:sp>
      <p:pic>
        <p:nvPicPr>
          <p:cNvPr id="458" name="" descr=""/>
          <p:cNvPicPr/>
          <p:nvPr/>
        </p:nvPicPr>
        <p:blipFill>
          <a:blip r:embed="rId3"/>
          <a:stretch/>
        </p:blipFill>
        <p:spPr>
          <a:xfrm>
            <a:off x="608400" y="2984400"/>
            <a:ext cx="3047760" cy="3283560"/>
          </a:xfrm>
          <a:prstGeom prst="rect">
            <a:avLst/>
          </a:prstGeom>
          <a:ln w="0">
            <a:noFill/>
          </a:ln>
        </p:spPr>
      </p:pic>
      <p:sp>
        <p:nvSpPr>
          <p:cNvPr id="459" name="CustomShape 4"/>
          <p:cNvSpPr/>
          <p:nvPr/>
        </p:nvSpPr>
        <p:spPr>
          <a:xfrm>
            <a:off x="5915520" y="1412640"/>
            <a:ext cx="4920840" cy="3987720"/>
          </a:xfrm>
          <a:prstGeom prst="rect">
            <a:avLst/>
          </a:prstGeom>
          <a:noFill/>
          <a:ln w="0">
            <a:noFill/>
          </a:ln>
        </p:spPr>
        <p:style>
          <a:lnRef idx="0"/>
          <a:fillRef idx="0"/>
          <a:effectRef idx="0"/>
          <a:fontRef idx="minor"/>
        </p:style>
        <p:txBody>
          <a:bodyPr lIns="90000" rIns="90000" tIns="45000" bIns="45000" anchor="ctr">
            <a:noAutofit/>
          </a:bodyPr>
          <a:p>
            <a:pPr>
              <a:lnSpc>
                <a:spcPct val="100000"/>
              </a:lnSpc>
              <a:spcBef>
                <a:spcPts val="360"/>
              </a:spcBef>
            </a:pPr>
            <a:r>
              <a:rPr b="0" lang="en-US" sz="1800" spc="-1" strike="noStrike">
                <a:solidFill>
                  <a:srgbClr val="000000"/>
                </a:solidFill>
                <a:latin typeface="DejaVu Sans"/>
                <a:ea typeface="DejaVu Sans"/>
              </a:rPr>
              <a:t>Regression problems:</a:t>
            </a:r>
            <a:endParaRPr b="0" lang="en-GB" sz="1800" spc="-1" strike="noStrike">
              <a:solidFill>
                <a:srgbClr val="000000"/>
              </a:solidFill>
              <a:latin typeface="Arial"/>
            </a:endParaRPr>
          </a:p>
          <a:p>
            <a:pPr lvl="1" marL="6523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Prediction of stock prices</a:t>
            </a:r>
            <a:endParaRPr b="0" lang="en-GB" sz="1800" spc="-1" strike="noStrike">
              <a:solidFill>
                <a:srgbClr val="000000"/>
              </a:solidFill>
              <a:latin typeface="Arial"/>
            </a:endParaRPr>
          </a:p>
          <a:p>
            <a:pPr lvl="1" marL="6523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Prediction of real estate prices</a:t>
            </a: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p:txBody>
      </p:sp>
      <p:pic>
        <p:nvPicPr>
          <p:cNvPr id="460" name="" descr=""/>
          <p:cNvPicPr/>
          <p:nvPr/>
        </p:nvPicPr>
        <p:blipFill>
          <a:blip r:embed="rId4"/>
          <a:stretch/>
        </p:blipFill>
        <p:spPr>
          <a:xfrm>
            <a:off x="5988240" y="2984400"/>
            <a:ext cx="4413240" cy="2916360"/>
          </a:xfrm>
          <a:prstGeom prst="rect">
            <a:avLst/>
          </a:prstGeom>
          <a:ln w="0">
            <a:noFill/>
          </a:ln>
        </p:spPr>
      </p:pic>
      <p:sp>
        <p:nvSpPr>
          <p:cNvPr id="461" name="CustomShape 5"/>
          <p:cNvSpPr/>
          <p:nvPr/>
        </p:nvSpPr>
        <p:spPr>
          <a:xfrm>
            <a:off x="9950040" y="911520"/>
            <a:ext cx="516600" cy="496440"/>
          </a:xfrm>
          <a:prstGeom prst="star5">
            <a:avLst>
              <a:gd name="adj" fmla="val 19098"/>
              <a:gd name="hf" fmla="val 105146"/>
              <a:gd name="vf" fmla="val 110557"/>
            </a:avLst>
          </a:prstGeom>
          <a:solidFill>
            <a:srgbClr val="92d050"/>
          </a:solidFill>
          <a:ln>
            <a:solidFill>
              <a:srgbClr val="0d0d0d"/>
            </a:solidFill>
          </a:ln>
        </p:spPr>
        <p:style>
          <a:lnRef idx="2">
            <a:schemeClr val="accent1">
              <a:shade val="50000"/>
            </a:schemeClr>
          </a:lnRef>
          <a:fillRef idx="1">
            <a:schemeClr val="accent1"/>
          </a:fillRef>
          <a:effectRef idx="0">
            <a:schemeClr val="accent1"/>
          </a:effectRef>
          <a:fontRef idx="minor"/>
        </p:style>
        <p:txBody>
          <a:bodyPr lIns="90000" rIns="90000" tIns="45000" bIns="45000" anchor="t">
            <a:noAutofit/>
          </a:bodyPr>
          <a:p>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2" name="CustomShape 1"/>
          <p:cNvSpPr/>
          <p:nvPr/>
        </p:nvSpPr>
        <p:spPr>
          <a:xfrm>
            <a:off x="335520" y="764640"/>
            <a:ext cx="10748520" cy="4993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Unsupervised Learning</a:t>
            </a:r>
            <a:endParaRPr b="0" lang="en-GB" sz="2400" spc="-1" strike="noStrike">
              <a:solidFill>
                <a:srgbClr val="000000"/>
              </a:solidFill>
              <a:latin typeface="Arial"/>
            </a:endParaRPr>
          </a:p>
        </p:txBody>
      </p:sp>
      <p:sp>
        <p:nvSpPr>
          <p:cNvPr id="463" name="CustomShape 2"/>
          <p:cNvSpPr/>
          <p:nvPr/>
        </p:nvSpPr>
        <p:spPr>
          <a:xfrm>
            <a:off x="335520" y="1268640"/>
            <a:ext cx="10748520" cy="5036040"/>
          </a:xfrm>
          <a:prstGeom prst="rect">
            <a:avLst/>
          </a:prstGeom>
          <a:noFill/>
          <a:ln w="0">
            <a:noFill/>
          </a:ln>
        </p:spPr>
        <p:style>
          <a:lnRef idx="0"/>
          <a:fillRef idx="0"/>
          <a:effectRef idx="0"/>
          <a:fontRef idx="minor"/>
        </p:style>
        <p:txBody>
          <a:bodyPr lIns="90000" rIns="90000" tIns="45000" bIns="45000" anchor="ctr">
            <a:noAutofit/>
          </a:bodyPr>
          <a:p>
            <a:pPr marL="360">
              <a:lnSpc>
                <a:spcPct val="100000"/>
              </a:lnSpc>
              <a:spcBef>
                <a:spcPts val="360"/>
              </a:spcBef>
            </a:pPr>
            <a:r>
              <a:rPr b="0" lang="en-US" sz="1800" spc="-1" strike="noStrike">
                <a:solidFill>
                  <a:srgbClr val="000000"/>
                </a:solidFill>
                <a:latin typeface="DejaVu Sans"/>
                <a:ea typeface="DejaVu Sans"/>
              </a:rPr>
              <a:t>The objective is to identify unknown structures and relationships amongst data. The grouping and the division of the individual data sets is unknown.</a:t>
            </a:r>
            <a:endParaRPr b="0" lang="en-GB" sz="1800" spc="-1" strike="noStrike">
              <a:solidFill>
                <a:srgbClr val="000000"/>
              </a:solidFill>
              <a:latin typeface="Arial"/>
            </a:endParaRPr>
          </a:p>
          <a:p>
            <a:pPr marL="360">
              <a:lnSpc>
                <a:spcPct val="100000"/>
              </a:lnSpc>
              <a:spcBef>
                <a:spcPts val="360"/>
              </a:spcBef>
            </a:pPr>
            <a:r>
              <a:rPr b="0" lang="en-US" sz="1800" spc="-1" strike="noStrike">
                <a:solidFill>
                  <a:srgbClr val="000000"/>
                </a:solidFill>
                <a:latin typeface="DejaVu Sans"/>
                <a:ea typeface="DejaVu Sans"/>
              </a:rPr>
              <a:t> </a:t>
            </a:r>
            <a:endParaRPr b="0" lang="en-GB" sz="1800" spc="-1" strike="noStrike">
              <a:solidFill>
                <a:srgbClr val="000000"/>
              </a:solidFill>
              <a:latin typeface="Arial"/>
            </a:endParaRPr>
          </a:p>
          <a:p>
            <a:pPr marL="360">
              <a:lnSpc>
                <a:spcPct val="100000"/>
              </a:lnSpc>
              <a:spcBef>
                <a:spcPts val="360"/>
              </a:spcBef>
            </a:pPr>
            <a:r>
              <a:rPr b="0" lang="en-US" sz="1800" spc="-1" strike="noStrike">
                <a:solidFill>
                  <a:srgbClr val="000000"/>
                </a:solidFill>
                <a:latin typeface="DejaVu Sans"/>
                <a:ea typeface="DejaVu Sans"/>
              </a:rPr>
              <a:t>Advantage: </a:t>
            </a:r>
            <a:endParaRPr b="0" lang="en-GB" sz="1800" spc="-1" strike="noStrike">
              <a:solidFill>
                <a:srgbClr val="000000"/>
              </a:solidFill>
              <a:latin typeface="Arial"/>
            </a:endParaRPr>
          </a:p>
          <a:p>
            <a:pPr lvl="1" marL="6523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No labels necessary</a:t>
            </a:r>
            <a:endParaRPr b="0" lang="en-GB" sz="1800" spc="-1" strike="noStrike">
              <a:solidFill>
                <a:srgbClr val="000000"/>
              </a:solidFill>
              <a:latin typeface="Arial"/>
            </a:endParaRPr>
          </a:p>
          <a:p>
            <a:pPr>
              <a:lnSpc>
                <a:spcPct val="100000"/>
              </a:lnSpc>
              <a:spcBef>
                <a:spcPts val="360"/>
              </a:spcBef>
            </a:pPr>
            <a:r>
              <a:rPr b="0" lang="en-US" sz="1800" spc="-1" strike="noStrike">
                <a:solidFill>
                  <a:srgbClr val="000000"/>
                </a:solidFill>
                <a:latin typeface="DejaVu Sans"/>
                <a:ea typeface="DejaVu Sans"/>
              </a:rPr>
              <a:t>Disadvantage:</a:t>
            </a:r>
            <a:endParaRPr b="0" lang="en-GB" sz="1800" spc="-1" strike="noStrike">
              <a:solidFill>
                <a:srgbClr val="000000"/>
              </a:solidFill>
              <a:latin typeface="Arial"/>
            </a:endParaRPr>
          </a:p>
          <a:p>
            <a:pPr lvl="1" marL="6523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Requires large amounts of data</a:t>
            </a: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p:txBody>
      </p:sp>
      <p:sp>
        <p:nvSpPr>
          <p:cNvPr id="464" name="CustomShape 3"/>
          <p:cNvSpPr/>
          <p:nvPr/>
        </p:nvSpPr>
        <p:spPr>
          <a:xfrm>
            <a:off x="9950040" y="911520"/>
            <a:ext cx="516600" cy="496440"/>
          </a:xfrm>
          <a:prstGeom prst="star5">
            <a:avLst>
              <a:gd name="adj" fmla="val 19098"/>
              <a:gd name="hf" fmla="val 105146"/>
              <a:gd name="vf" fmla="val 110557"/>
            </a:avLst>
          </a:prstGeom>
          <a:solidFill>
            <a:srgbClr val="92d050"/>
          </a:solidFill>
          <a:ln>
            <a:solidFill>
              <a:srgbClr val="0d0d0d"/>
            </a:solidFill>
          </a:ln>
        </p:spPr>
        <p:style>
          <a:lnRef idx="2">
            <a:schemeClr val="accent1">
              <a:shade val="50000"/>
            </a:schemeClr>
          </a:lnRef>
          <a:fillRef idx="1">
            <a:schemeClr val="accent1"/>
          </a:fillRef>
          <a:effectRef idx="0">
            <a:schemeClr val="accent1"/>
          </a:effectRef>
          <a:fontRef idx="minor"/>
        </p:style>
        <p:txBody>
          <a:bodyPr lIns="90000" rIns="90000" tIns="45000" bIns="45000" anchor="t">
            <a:noAutofit/>
          </a:bodyPr>
          <a:p>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5" name="CustomShape 1"/>
          <p:cNvSpPr/>
          <p:nvPr/>
        </p:nvSpPr>
        <p:spPr>
          <a:xfrm>
            <a:off x="335520" y="764640"/>
            <a:ext cx="10748520" cy="4993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Unsupervised Learning – Examples </a:t>
            </a:r>
            <a:endParaRPr b="0" lang="en-GB" sz="2400" spc="-1" strike="noStrike">
              <a:solidFill>
                <a:srgbClr val="000000"/>
              </a:solidFill>
              <a:latin typeface="Arial"/>
            </a:endParaRPr>
          </a:p>
        </p:txBody>
      </p:sp>
      <p:sp>
        <p:nvSpPr>
          <p:cNvPr id="466" name="CustomShape 2"/>
          <p:cNvSpPr/>
          <p:nvPr/>
        </p:nvSpPr>
        <p:spPr>
          <a:xfrm>
            <a:off x="335520" y="1268640"/>
            <a:ext cx="10748520" cy="5036040"/>
          </a:xfrm>
          <a:prstGeom prst="rect">
            <a:avLst/>
          </a:prstGeom>
          <a:noFill/>
          <a:ln w="0">
            <a:noFill/>
          </a:ln>
        </p:spPr>
        <p:style>
          <a:lnRef idx="0"/>
          <a:fillRef idx="0"/>
          <a:effectRef idx="0"/>
          <a:fontRef idx="minor"/>
        </p:style>
        <p:txBody>
          <a:bodyPr lIns="90000" rIns="90000" tIns="45000" bIns="45000" anchor="ctr">
            <a:noAutofit/>
          </a:bodyPr>
          <a:p>
            <a:pPr marL="1951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Text analysis</a:t>
            </a:r>
            <a:endParaRPr b="0" lang="en-GB" sz="1800" spc="-1" strike="noStrike">
              <a:solidFill>
                <a:srgbClr val="000000"/>
              </a:solidFill>
              <a:latin typeface="Arial"/>
            </a:endParaRPr>
          </a:p>
          <a:p>
            <a:pPr marL="1951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Speech analysis</a:t>
            </a:r>
            <a:endParaRPr b="0" lang="en-GB" sz="1800" spc="-1" strike="noStrike">
              <a:solidFill>
                <a:srgbClr val="000000"/>
              </a:solidFill>
              <a:latin typeface="Arial"/>
            </a:endParaRPr>
          </a:p>
          <a:p>
            <a:pPr marL="1951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Image recognition and processing</a:t>
            </a: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marL="360">
              <a:lnSpc>
                <a:spcPct val="100000"/>
              </a:lnSpc>
              <a:spcBef>
                <a:spcPts val="360"/>
              </a:spcBef>
            </a:pP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Results are used, for example, in voice assistant systems or social bots</a:t>
            </a:r>
            <a:endParaRPr b="0" lang="en-GB" sz="1800" spc="-1" strike="noStrike">
              <a:solidFill>
                <a:srgbClr val="000000"/>
              </a:solidFill>
              <a:latin typeface="Arial"/>
            </a:endParaRPr>
          </a:p>
        </p:txBody>
      </p:sp>
      <p:sp>
        <p:nvSpPr>
          <p:cNvPr id="467" name="CustomShape 3"/>
          <p:cNvSpPr/>
          <p:nvPr/>
        </p:nvSpPr>
        <p:spPr>
          <a:xfrm>
            <a:off x="9950040" y="911520"/>
            <a:ext cx="516600" cy="496440"/>
          </a:xfrm>
          <a:prstGeom prst="star5">
            <a:avLst>
              <a:gd name="adj" fmla="val 19098"/>
              <a:gd name="hf" fmla="val 105146"/>
              <a:gd name="vf" fmla="val 110557"/>
            </a:avLst>
          </a:prstGeom>
          <a:solidFill>
            <a:srgbClr val="92d050"/>
          </a:solidFill>
          <a:ln>
            <a:solidFill>
              <a:srgbClr val="0d0d0d"/>
            </a:solidFill>
          </a:ln>
        </p:spPr>
        <p:style>
          <a:lnRef idx="2">
            <a:schemeClr val="accent1">
              <a:shade val="50000"/>
            </a:schemeClr>
          </a:lnRef>
          <a:fillRef idx="1">
            <a:schemeClr val="accent1"/>
          </a:fillRef>
          <a:effectRef idx="0">
            <a:schemeClr val="accent1"/>
          </a:effectRef>
          <a:fontRef idx="minor"/>
        </p:style>
        <p:txBody>
          <a:bodyPr lIns="90000" rIns="90000" tIns="45000" bIns="45000" anchor="t">
            <a:noAutofit/>
          </a:bodyPr>
          <a:p>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6" name="CustomShape 1"/>
          <p:cNvSpPr/>
          <p:nvPr/>
        </p:nvSpPr>
        <p:spPr>
          <a:xfrm>
            <a:off x="335520" y="764640"/>
            <a:ext cx="10747800" cy="4986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Overview</a:t>
            </a:r>
            <a:endParaRPr b="0" lang="en-GB" sz="2400" spc="-1" strike="noStrike">
              <a:solidFill>
                <a:srgbClr val="000000"/>
              </a:solidFill>
              <a:latin typeface="Arial"/>
            </a:endParaRPr>
          </a:p>
        </p:txBody>
      </p:sp>
      <p:sp>
        <p:nvSpPr>
          <p:cNvPr id="297" name="CustomShape 2"/>
          <p:cNvSpPr/>
          <p:nvPr/>
        </p:nvSpPr>
        <p:spPr>
          <a:xfrm>
            <a:off x="263520" y="6411600"/>
            <a:ext cx="725148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de-DE" sz="900" spc="-1" strike="noStrike">
                <a:solidFill>
                  <a:srgbClr val="a6a6a6"/>
                </a:solidFill>
                <a:latin typeface="Roboto"/>
                <a:ea typeface="Roboto"/>
              </a:rPr>
              <a:t>Image recreated from https://blogs.bmc.com</a:t>
            </a:r>
            <a:endParaRPr b="0" lang="en-GB" sz="900" spc="-1" strike="noStrike">
              <a:solidFill>
                <a:srgbClr val="000000"/>
              </a:solidFill>
              <a:latin typeface="Arial"/>
            </a:endParaRPr>
          </a:p>
        </p:txBody>
      </p:sp>
      <p:pic>
        <p:nvPicPr>
          <p:cNvPr id="298" name="" descr=""/>
          <p:cNvPicPr/>
          <p:nvPr/>
        </p:nvPicPr>
        <p:blipFill>
          <a:blip r:embed="rId1"/>
          <a:stretch/>
        </p:blipFill>
        <p:spPr>
          <a:xfrm>
            <a:off x="1942920" y="1379520"/>
            <a:ext cx="7656480" cy="4562280"/>
          </a:xfrm>
          <a:prstGeom prst="rect">
            <a:avLst/>
          </a:prstGeom>
          <a:ln w="0">
            <a:noFill/>
          </a:ln>
        </p:spPr>
      </p:pic>
    </p:spTree>
  </p:cSld>
  <mc:AlternateContent>
    <mc:Choice Requires="p14">
      <p:transition spd="slow" p14:dur="2000"/>
    </mc:Choice>
    <mc:Fallback>
      <p:transition spd="slow"/>
    </mc:Fallback>
  </mc:AlternateContent>
</p:sld>
</file>

<file path=ppt/slides/slide7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8" name="CustomShape 1"/>
          <p:cNvSpPr/>
          <p:nvPr/>
        </p:nvSpPr>
        <p:spPr>
          <a:xfrm>
            <a:off x="335520" y="764640"/>
            <a:ext cx="10748520" cy="4993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Reinforcement Learning</a:t>
            </a:r>
            <a:endParaRPr b="0" lang="en-GB" sz="2400" spc="-1" strike="noStrike">
              <a:solidFill>
                <a:srgbClr val="000000"/>
              </a:solidFill>
              <a:latin typeface="Arial"/>
            </a:endParaRPr>
          </a:p>
        </p:txBody>
      </p:sp>
      <p:sp>
        <p:nvSpPr>
          <p:cNvPr id="469" name="CustomShape 2"/>
          <p:cNvSpPr/>
          <p:nvPr/>
        </p:nvSpPr>
        <p:spPr>
          <a:xfrm>
            <a:off x="335520" y="1268640"/>
            <a:ext cx="10748520" cy="5036040"/>
          </a:xfrm>
          <a:prstGeom prst="rect">
            <a:avLst/>
          </a:prstGeom>
          <a:noFill/>
          <a:ln w="0">
            <a:noFill/>
          </a:ln>
        </p:spPr>
        <p:style>
          <a:lnRef idx="0"/>
          <a:fillRef idx="0"/>
          <a:effectRef idx="0"/>
          <a:fontRef idx="minor"/>
        </p:style>
        <p:txBody>
          <a:bodyPr lIns="90000" rIns="90000" tIns="45000" bIns="45000" anchor="ctr">
            <a:noAutofit/>
          </a:bodyPr>
          <a:p>
            <a:pPr marL="360">
              <a:lnSpc>
                <a:spcPct val="100000"/>
              </a:lnSpc>
              <a:spcBef>
                <a:spcPts val="360"/>
              </a:spcBef>
            </a:pPr>
            <a:r>
              <a:rPr b="0" lang="en-US" sz="1800" spc="-1" strike="noStrike">
                <a:solidFill>
                  <a:srgbClr val="000000"/>
                </a:solidFill>
                <a:latin typeface="DejaVu Sans"/>
                <a:ea typeface="DejaVu Sans"/>
              </a:rPr>
              <a:t>An algorithm learns through trial and error about its environment and which actions it can perform. The executed actions of the algorithm are either "rewarded" or "punished" → reinforcement learning. </a:t>
            </a:r>
            <a:endParaRPr b="0" lang="en-GB" sz="1800" spc="-1" strike="noStrike">
              <a:solidFill>
                <a:srgbClr val="000000"/>
              </a:solidFill>
              <a:latin typeface="Arial"/>
            </a:endParaRPr>
          </a:p>
          <a:p>
            <a:pPr marL="360">
              <a:lnSpc>
                <a:spcPct val="100000"/>
              </a:lnSpc>
              <a:spcBef>
                <a:spcPts val="360"/>
              </a:spcBef>
            </a:pPr>
            <a:endParaRPr b="0" lang="en-GB" sz="1800" spc="-1" strike="noStrike">
              <a:solidFill>
                <a:srgbClr val="000000"/>
              </a:solidFill>
              <a:latin typeface="Arial"/>
            </a:endParaRPr>
          </a:p>
          <a:p>
            <a:pPr marL="360">
              <a:lnSpc>
                <a:spcPct val="100000"/>
              </a:lnSpc>
              <a:spcBef>
                <a:spcPts val="360"/>
              </a:spcBef>
            </a:pPr>
            <a:r>
              <a:rPr b="0" lang="en-US" sz="1800" spc="-1" strike="noStrike">
                <a:solidFill>
                  <a:srgbClr val="000000"/>
                </a:solidFill>
                <a:latin typeface="DejaVu Sans"/>
                <a:ea typeface="DejaVu Sans"/>
              </a:rPr>
              <a:t>Advantage: </a:t>
            </a:r>
            <a:endParaRPr b="0" lang="en-GB" sz="1800" spc="-1" strike="noStrike">
              <a:solidFill>
                <a:srgbClr val="000000"/>
              </a:solidFill>
              <a:latin typeface="Arial"/>
            </a:endParaRPr>
          </a:p>
          <a:p>
            <a:pPr lvl="1" marL="6523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Allows the programming of autonomously acting systems</a:t>
            </a:r>
            <a:endParaRPr b="0" lang="en-GB" sz="1800" spc="-1" strike="noStrike">
              <a:solidFill>
                <a:srgbClr val="000000"/>
              </a:solidFill>
              <a:latin typeface="Arial"/>
            </a:endParaRPr>
          </a:p>
          <a:p>
            <a:pPr>
              <a:lnSpc>
                <a:spcPct val="100000"/>
              </a:lnSpc>
              <a:spcBef>
                <a:spcPts val="360"/>
              </a:spcBef>
            </a:pPr>
            <a:r>
              <a:rPr b="0" lang="en-US" sz="1800" spc="-1" strike="noStrike">
                <a:solidFill>
                  <a:srgbClr val="000000"/>
                </a:solidFill>
                <a:latin typeface="DejaVu Sans"/>
                <a:ea typeface="DejaVu Sans"/>
              </a:rPr>
              <a:t>Disadvantage: </a:t>
            </a:r>
            <a:endParaRPr b="0" lang="en-GB" sz="1800" spc="-1" strike="noStrike">
              <a:solidFill>
                <a:srgbClr val="000000"/>
              </a:solidFill>
              <a:latin typeface="Arial"/>
            </a:endParaRPr>
          </a:p>
          <a:p>
            <a:pPr lvl="1" marL="6523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Complex structure and training process.</a:t>
            </a: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p:txBody>
      </p:sp>
      <p:sp>
        <p:nvSpPr>
          <p:cNvPr id="470" name="CustomShape 3"/>
          <p:cNvSpPr/>
          <p:nvPr/>
        </p:nvSpPr>
        <p:spPr>
          <a:xfrm>
            <a:off x="9950040" y="911520"/>
            <a:ext cx="516600" cy="496440"/>
          </a:xfrm>
          <a:prstGeom prst="star5">
            <a:avLst>
              <a:gd name="adj" fmla="val 19098"/>
              <a:gd name="hf" fmla="val 105146"/>
              <a:gd name="vf" fmla="val 110557"/>
            </a:avLst>
          </a:prstGeom>
          <a:solidFill>
            <a:srgbClr val="92d050"/>
          </a:solidFill>
          <a:ln>
            <a:solidFill>
              <a:srgbClr val="0d0d0d"/>
            </a:solidFill>
          </a:ln>
        </p:spPr>
        <p:style>
          <a:lnRef idx="2">
            <a:schemeClr val="accent1">
              <a:shade val="50000"/>
            </a:schemeClr>
          </a:lnRef>
          <a:fillRef idx="1">
            <a:schemeClr val="accent1"/>
          </a:fillRef>
          <a:effectRef idx="0">
            <a:schemeClr val="accent1"/>
          </a:effectRef>
          <a:fontRef idx="minor"/>
        </p:style>
        <p:txBody>
          <a:bodyPr lIns="90000" rIns="90000" tIns="45000" bIns="45000" anchor="t">
            <a:noAutofit/>
          </a:bodyPr>
          <a:p>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7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1" name="CustomShape 1"/>
          <p:cNvSpPr/>
          <p:nvPr/>
        </p:nvSpPr>
        <p:spPr>
          <a:xfrm>
            <a:off x="335520" y="764640"/>
            <a:ext cx="10748520" cy="4993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Reinforcement Learning – Examples </a:t>
            </a:r>
            <a:endParaRPr b="0" lang="en-GB" sz="2400" spc="-1" strike="noStrike">
              <a:solidFill>
                <a:srgbClr val="000000"/>
              </a:solidFill>
              <a:latin typeface="Arial"/>
            </a:endParaRPr>
          </a:p>
        </p:txBody>
      </p:sp>
      <p:sp>
        <p:nvSpPr>
          <p:cNvPr id="472" name="CustomShape 2"/>
          <p:cNvSpPr/>
          <p:nvPr/>
        </p:nvSpPr>
        <p:spPr>
          <a:xfrm>
            <a:off x="335520" y="1268640"/>
            <a:ext cx="10748520" cy="5036040"/>
          </a:xfrm>
          <a:prstGeom prst="rect">
            <a:avLst/>
          </a:prstGeom>
          <a:noFill/>
          <a:ln w="0">
            <a:noFill/>
          </a:ln>
        </p:spPr>
        <p:style>
          <a:lnRef idx="0"/>
          <a:fillRef idx="0"/>
          <a:effectRef idx="0"/>
          <a:fontRef idx="minor"/>
        </p:style>
        <p:txBody>
          <a:bodyPr lIns="90000" rIns="90000" tIns="45000" bIns="45000" anchor="ctr">
            <a:noAutofit/>
          </a:bodyPr>
          <a:p>
            <a:pPr marL="1951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Robotics</a:t>
            </a:r>
            <a:endParaRPr b="0" lang="en-GB" sz="1800" spc="-1" strike="noStrike">
              <a:solidFill>
                <a:srgbClr val="000000"/>
              </a:solidFill>
              <a:latin typeface="Arial"/>
            </a:endParaRPr>
          </a:p>
          <a:p>
            <a:pPr marL="1951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Chemistry (optimization of chemical reactions)</a:t>
            </a:r>
            <a:endParaRPr b="0" lang="en-GB" sz="1800" spc="-1" strike="noStrike">
              <a:solidFill>
                <a:srgbClr val="000000"/>
              </a:solidFill>
              <a:latin typeface="Arial"/>
            </a:endParaRPr>
          </a:p>
          <a:p>
            <a:pPr marL="1951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Recommendation systems (Amazon)</a:t>
            </a: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p:txBody>
      </p:sp>
      <p:pic>
        <p:nvPicPr>
          <p:cNvPr id="473" name="Grafik 8" descr=""/>
          <p:cNvPicPr/>
          <p:nvPr/>
        </p:nvPicPr>
        <p:blipFill>
          <a:blip r:embed="rId1"/>
          <a:stretch/>
        </p:blipFill>
        <p:spPr>
          <a:xfrm>
            <a:off x="2530440" y="3800880"/>
            <a:ext cx="5758200" cy="2062440"/>
          </a:xfrm>
          <a:prstGeom prst="rect">
            <a:avLst/>
          </a:prstGeom>
          <a:ln w="0">
            <a:noFill/>
          </a:ln>
        </p:spPr>
      </p:pic>
      <p:sp>
        <p:nvSpPr>
          <p:cNvPr id="474" name="CustomShape 3"/>
          <p:cNvSpPr/>
          <p:nvPr/>
        </p:nvSpPr>
        <p:spPr>
          <a:xfrm>
            <a:off x="457200" y="6203160"/>
            <a:ext cx="10626840" cy="5554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de-DE" sz="900" spc="-1" strike="noStrike">
                <a:solidFill>
                  <a:srgbClr val="a6a6a6"/>
                </a:solidFill>
                <a:latin typeface="Roboto"/>
                <a:ea typeface="Roboto"/>
              </a:rPr>
              <a:t>“</a:t>
            </a:r>
            <a:r>
              <a:rPr b="0" lang="de-DE" sz="900" spc="-1" strike="noStrike">
                <a:solidFill>
                  <a:srgbClr val="a6a6a6"/>
                </a:solidFill>
                <a:latin typeface="Roboto"/>
                <a:ea typeface="Roboto"/>
              </a:rPr>
              <a:t>Reinforcement learning diagram of a Markov decision process based on a figure from 'Reinforcement Learning An Introduction' second edition by Sutton and Barto.” by EbattleP is licensed under   CC BY-SA 4.0 (</a:t>
            </a:r>
            <a:r>
              <a:rPr b="0" lang="de-DE" sz="900" spc="-1" strike="noStrike" u="sng">
                <a:solidFill>
                  <a:srgbClr val="0000ff"/>
                </a:solidFill>
                <a:uFillTx/>
                <a:latin typeface="Roboto"/>
                <a:ea typeface="Roboto"/>
                <a:hlinkClick r:id="rId2"/>
              </a:rPr>
              <a:t>https://creativecommons.org/licenses/by-sa/4.0/</a:t>
            </a:r>
            <a:r>
              <a:rPr b="0" lang="de-DE" sz="900" spc="-1" strike="noStrike">
                <a:solidFill>
                  <a:srgbClr val="a6a6a6"/>
                </a:solidFill>
                <a:latin typeface="Roboto"/>
                <a:ea typeface="Roboto"/>
              </a:rPr>
              <a:t>) </a:t>
            </a:r>
            <a:endParaRPr b="0" lang="en-GB" sz="900" spc="-1" strike="noStrike">
              <a:solidFill>
                <a:srgbClr val="000000"/>
              </a:solidFill>
              <a:latin typeface="Arial"/>
            </a:endParaRPr>
          </a:p>
        </p:txBody>
      </p:sp>
      <p:sp>
        <p:nvSpPr>
          <p:cNvPr id="475" name="CustomShape 4"/>
          <p:cNvSpPr/>
          <p:nvPr/>
        </p:nvSpPr>
        <p:spPr>
          <a:xfrm>
            <a:off x="9950040" y="911520"/>
            <a:ext cx="516600" cy="496440"/>
          </a:xfrm>
          <a:prstGeom prst="star5">
            <a:avLst>
              <a:gd name="adj" fmla="val 19098"/>
              <a:gd name="hf" fmla="val 105146"/>
              <a:gd name="vf" fmla="val 110557"/>
            </a:avLst>
          </a:prstGeom>
          <a:solidFill>
            <a:srgbClr val="92d050"/>
          </a:solidFill>
          <a:ln>
            <a:solidFill>
              <a:srgbClr val="0d0d0d"/>
            </a:solidFill>
          </a:ln>
        </p:spPr>
        <p:style>
          <a:lnRef idx="2">
            <a:schemeClr val="accent1">
              <a:shade val="50000"/>
            </a:schemeClr>
          </a:lnRef>
          <a:fillRef idx="1">
            <a:schemeClr val="accent1"/>
          </a:fillRef>
          <a:effectRef idx="0">
            <a:schemeClr val="accent1"/>
          </a:effectRef>
          <a:fontRef idx="minor"/>
        </p:style>
        <p:txBody>
          <a:bodyPr lIns="90000" rIns="90000" tIns="45000" bIns="45000" anchor="t">
            <a:noAutofit/>
          </a:bodyPr>
          <a:p>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7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6" name="CustomShape 1"/>
          <p:cNvSpPr/>
          <p:nvPr/>
        </p:nvSpPr>
        <p:spPr>
          <a:xfrm>
            <a:off x="335520" y="764640"/>
            <a:ext cx="10748520" cy="4993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de-DE" sz="2400" spc="-1" strike="noStrike">
                <a:solidFill>
                  <a:srgbClr val="000000"/>
                </a:solidFill>
                <a:latin typeface="DejaVu Sans"/>
                <a:ea typeface="DejaVu Sans"/>
              </a:rPr>
              <a:t>K-Nearest Neighbor</a:t>
            </a:r>
            <a:endParaRPr b="0" lang="en-GB" sz="2400" spc="-1" strike="noStrike">
              <a:solidFill>
                <a:srgbClr val="000000"/>
              </a:solidFill>
              <a:latin typeface="Arial"/>
            </a:endParaRPr>
          </a:p>
        </p:txBody>
      </p:sp>
      <p:pic>
        <p:nvPicPr>
          <p:cNvPr id="477" name="Grafik 7" descr=""/>
          <p:cNvPicPr/>
          <p:nvPr/>
        </p:nvPicPr>
        <p:blipFill>
          <a:blip r:embed="rId1"/>
          <a:stretch/>
        </p:blipFill>
        <p:spPr>
          <a:xfrm>
            <a:off x="1882080" y="1427400"/>
            <a:ext cx="7055280" cy="4661640"/>
          </a:xfrm>
          <a:prstGeom prst="rect">
            <a:avLst/>
          </a:prstGeom>
          <a:ln w="0">
            <a:noFill/>
          </a:ln>
        </p:spPr>
      </p:pic>
      <p:sp>
        <p:nvSpPr>
          <p:cNvPr id="478" name="CustomShape 2"/>
          <p:cNvSpPr/>
          <p:nvPr/>
        </p:nvSpPr>
        <p:spPr>
          <a:xfrm>
            <a:off x="263520" y="6411600"/>
            <a:ext cx="10936440" cy="4006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de-DE" sz="900" spc="-1" strike="noStrike">
                <a:solidFill>
                  <a:srgbClr val="a6a6a6"/>
                </a:solidFill>
                <a:latin typeface="Roboto"/>
                <a:ea typeface="Roboto"/>
              </a:rPr>
              <a:t>Drichel, Alexander, „Klassifikation im R^2 durch das k-nearest-neighbor Verfahren (k=1, k=5)“ – </a:t>
            </a:r>
            <a:r>
              <a:rPr b="0" lang="de-DE" sz="900" spc="-1" strike="noStrike" u="sng">
                <a:solidFill>
                  <a:srgbClr val="0000ff"/>
                </a:solidFill>
                <a:uFillTx/>
                <a:latin typeface="Roboto"/>
                <a:ea typeface="Roboto"/>
                <a:hlinkClick r:id="rId2"/>
              </a:rPr>
              <a:t>https://de.wikipedia.org/wiki/Datei:KNNClass.svg</a:t>
            </a:r>
            <a:r>
              <a:rPr b="0" lang="de-DE" sz="900" spc="-1" strike="noStrike">
                <a:solidFill>
                  <a:srgbClr val="a6a6a6"/>
                </a:solidFill>
                <a:latin typeface="Roboto"/>
                <a:ea typeface="Roboto"/>
              </a:rPr>
              <a:t> is licensed under CC BY-SA 2.0 (</a:t>
            </a:r>
            <a:r>
              <a:rPr b="0" lang="de-DE" sz="900" spc="-1" strike="noStrike" u="sng">
                <a:solidFill>
                  <a:srgbClr val="0000ff"/>
                </a:solidFill>
                <a:uFillTx/>
                <a:latin typeface="Roboto"/>
                <a:ea typeface="Roboto"/>
                <a:hlinkClick r:id="rId3"/>
              </a:rPr>
              <a:t>https://creativecommons.org/licenses/by-sa/2.0/de/legalcode</a:t>
            </a:r>
            <a:r>
              <a:rPr b="0" lang="de-DE" sz="900" spc="-1" strike="noStrike">
                <a:solidFill>
                  <a:srgbClr val="a6a6a6"/>
                </a:solidFill>
                <a:latin typeface="Roboto"/>
                <a:ea typeface="Roboto"/>
              </a:rPr>
              <a:t>)</a:t>
            </a:r>
            <a:endParaRPr b="0" lang="en-GB" sz="900" spc="-1" strike="noStrike">
              <a:solidFill>
                <a:srgbClr val="000000"/>
              </a:solidFill>
              <a:latin typeface="Arial"/>
            </a:endParaRPr>
          </a:p>
        </p:txBody>
      </p:sp>
      <p:sp>
        <p:nvSpPr>
          <p:cNvPr id="479" name="CustomShape 3"/>
          <p:cNvSpPr/>
          <p:nvPr/>
        </p:nvSpPr>
        <p:spPr>
          <a:xfrm>
            <a:off x="9950040" y="911520"/>
            <a:ext cx="516600" cy="496440"/>
          </a:xfrm>
          <a:prstGeom prst="star5">
            <a:avLst>
              <a:gd name="adj" fmla="val 19098"/>
              <a:gd name="hf" fmla="val 105146"/>
              <a:gd name="vf" fmla="val 110557"/>
            </a:avLst>
          </a:prstGeom>
          <a:solidFill>
            <a:srgbClr val="92d050"/>
          </a:solidFill>
          <a:ln>
            <a:solidFill>
              <a:srgbClr val="0d0d0d"/>
            </a:solidFill>
          </a:ln>
        </p:spPr>
        <p:style>
          <a:lnRef idx="2">
            <a:schemeClr val="accent1">
              <a:shade val="50000"/>
            </a:schemeClr>
          </a:lnRef>
          <a:fillRef idx="1">
            <a:schemeClr val="accent1"/>
          </a:fillRef>
          <a:effectRef idx="0">
            <a:schemeClr val="accent1"/>
          </a:effectRef>
          <a:fontRef idx="minor"/>
        </p:style>
        <p:txBody>
          <a:bodyPr lIns="90000" rIns="90000" tIns="45000" bIns="45000" anchor="t">
            <a:noAutofit/>
          </a:bodyPr>
          <a:p>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7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0" name="CustomShape 1"/>
          <p:cNvSpPr/>
          <p:nvPr/>
        </p:nvSpPr>
        <p:spPr>
          <a:xfrm>
            <a:off x="335520" y="4406760"/>
            <a:ext cx="10748520" cy="13575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de-DE" sz="3000" spc="-1" strike="noStrike" cap="all">
                <a:solidFill>
                  <a:srgbClr val="008c4f"/>
                </a:solidFill>
                <a:latin typeface="DejaVu Sans"/>
                <a:ea typeface="DejaVu Sans"/>
              </a:rPr>
              <a:t>Data Analytics</a:t>
            </a:r>
            <a:endParaRPr b="0" lang="en-GB" sz="3000" spc="-1" strike="noStrike">
              <a:solidFill>
                <a:srgbClr val="000000"/>
              </a:solidFill>
              <a:latin typeface="Arial"/>
            </a:endParaRPr>
          </a:p>
        </p:txBody>
      </p:sp>
      <p:sp>
        <p:nvSpPr>
          <p:cNvPr id="481" name="CustomShape 2"/>
          <p:cNvSpPr/>
          <p:nvPr/>
        </p:nvSpPr>
        <p:spPr>
          <a:xfrm>
            <a:off x="335520" y="2906640"/>
            <a:ext cx="10748520" cy="1495440"/>
          </a:xfrm>
          <a:prstGeom prst="rect">
            <a:avLst/>
          </a:prstGeom>
          <a:noFill/>
          <a:ln w="0">
            <a:noFill/>
          </a:ln>
        </p:spPr>
        <p:style>
          <a:lnRef idx="0"/>
          <a:fillRef idx="0"/>
          <a:effectRef idx="0"/>
          <a:fontRef idx="minor"/>
        </p:style>
        <p:txBody>
          <a:bodyPr lIns="90000" rIns="90000" tIns="45000" bIns="45000" anchor="t">
            <a:noAutofit/>
          </a:bodyPr>
          <a:p>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7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2" name="CustomShape 1"/>
          <p:cNvSpPr/>
          <p:nvPr/>
        </p:nvSpPr>
        <p:spPr>
          <a:xfrm>
            <a:off x="335520" y="764640"/>
            <a:ext cx="10748520" cy="4993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Overview</a:t>
            </a:r>
            <a:endParaRPr b="0" lang="en-GB" sz="2400" spc="-1" strike="noStrike">
              <a:solidFill>
                <a:srgbClr val="000000"/>
              </a:solidFill>
              <a:latin typeface="Arial"/>
            </a:endParaRPr>
          </a:p>
        </p:txBody>
      </p:sp>
      <p:sp>
        <p:nvSpPr>
          <p:cNvPr id="483" name="CustomShape 2"/>
          <p:cNvSpPr/>
          <p:nvPr/>
        </p:nvSpPr>
        <p:spPr>
          <a:xfrm>
            <a:off x="335520" y="1268640"/>
            <a:ext cx="10748520" cy="5036040"/>
          </a:xfrm>
          <a:prstGeom prst="rect">
            <a:avLst/>
          </a:prstGeom>
          <a:noFill/>
          <a:ln w="0">
            <a:noFill/>
          </a:ln>
        </p:spPr>
        <p:style>
          <a:lnRef idx="0"/>
          <a:fillRef idx="0"/>
          <a:effectRef idx="0"/>
          <a:fontRef idx="minor"/>
        </p:style>
        <p:txBody>
          <a:bodyPr lIns="90000" rIns="90000" tIns="45000" bIns="45000" anchor="ctr">
            <a:noAutofit/>
          </a:bodyPr>
          <a:p>
            <a:pPr marL="1951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Includes the process of inspection, cleaning/preparation, transforming and modelling data for the purpose of extraction of useful information.</a:t>
            </a:r>
            <a:endParaRPr b="0" lang="en-GB" sz="1800" spc="-1" strike="noStrike">
              <a:solidFill>
                <a:srgbClr val="000000"/>
              </a:solidFill>
              <a:latin typeface="Arial"/>
            </a:endParaRPr>
          </a:p>
          <a:p>
            <a:pPr marL="1951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Extracted information is the basis for subsequent decision-making processes</a:t>
            </a:r>
            <a:endParaRPr b="0" lang="en-GB" sz="1800" spc="-1" strike="noStrike">
              <a:solidFill>
                <a:srgbClr val="000000"/>
              </a:solidFill>
              <a:latin typeface="Arial"/>
            </a:endParaRPr>
          </a:p>
          <a:p>
            <a:pPr marL="1951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Often in conjunction with data visualization</a:t>
            </a:r>
            <a:endParaRPr b="0" lang="en-GB" sz="1800" spc="-1" strike="noStrike">
              <a:solidFill>
                <a:srgbClr val="000000"/>
              </a:solidFill>
              <a:latin typeface="Arial"/>
            </a:endParaRPr>
          </a:p>
          <a:p>
            <a:pPr marL="360">
              <a:lnSpc>
                <a:spcPct val="100000"/>
              </a:lnSpc>
              <a:spcBef>
                <a:spcPts val="360"/>
              </a:spcBef>
            </a:pPr>
            <a:endParaRPr b="0" lang="en-GB" sz="1800" spc="-1" strike="noStrike">
              <a:solidFill>
                <a:srgbClr val="000000"/>
              </a:solidFill>
              <a:latin typeface="Arial"/>
            </a:endParaRPr>
          </a:p>
          <a:p>
            <a:pPr marL="360" algn="ctr">
              <a:lnSpc>
                <a:spcPct val="100000"/>
              </a:lnSpc>
              <a:spcBef>
                <a:spcPts val="360"/>
              </a:spcBef>
            </a:pPr>
            <a:r>
              <a:rPr b="0" lang="en-US" sz="1800" spc="-1" strike="noStrike">
                <a:solidFill>
                  <a:srgbClr val="ffffff"/>
                </a:solidFill>
                <a:latin typeface="DejaVu Sans"/>
                <a:ea typeface="DejaVu Sans"/>
              </a:rPr>
              <a:t>⇒ </a:t>
            </a:r>
            <a:r>
              <a:rPr b="0" lang="en-US" sz="1800" spc="-1" strike="noStrike">
                <a:solidFill>
                  <a:srgbClr val="ffffff"/>
                </a:solidFill>
                <a:latin typeface="DejaVu Sans"/>
                <a:ea typeface="DejaVu Sans"/>
              </a:rPr>
              <a:t>Value of collected data depends on their interpretation and the decisions that are made on the basis of the data.</a:t>
            </a:r>
            <a:endParaRPr b="0" lang="en-GB" sz="1800" spc="-1" strike="noStrike">
              <a:solidFill>
                <a:srgbClr val="000000"/>
              </a:solidFill>
              <a:latin typeface="Arial"/>
            </a:endParaRPr>
          </a:p>
          <a:p>
            <a:pPr marL="360">
              <a:lnSpc>
                <a:spcPct val="100000"/>
              </a:lnSpc>
              <a:spcBef>
                <a:spcPts val="360"/>
              </a:spcBef>
            </a:pP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7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4" name="CustomShape 1"/>
          <p:cNvSpPr/>
          <p:nvPr/>
        </p:nvSpPr>
        <p:spPr>
          <a:xfrm>
            <a:off x="335520" y="764640"/>
            <a:ext cx="10748520" cy="4993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Overview</a:t>
            </a:r>
            <a:endParaRPr b="0" lang="en-GB" sz="2400" spc="-1" strike="noStrike">
              <a:solidFill>
                <a:srgbClr val="000000"/>
              </a:solidFill>
              <a:latin typeface="Arial"/>
            </a:endParaRPr>
          </a:p>
        </p:txBody>
      </p:sp>
      <p:sp>
        <p:nvSpPr>
          <p:cNvPr id="485" name="CustomShape 2"/>
          <p:cNvSpPr/>
          <p:nvPr/>
        </p:nvSpPr>
        <p:spPr>
          <a:xfrm>
            <a:off x="335520" y="1268640"/>
            <a:ext cx="10748520" cy="5036040"/>
          </a:xfrm>
          <a:prstGeom prst="rect">
            <a:avLst/>
          </a:prstGeom>
          <a:noFill/>
          <a:ln w="0">
            <a:noFill/>
          </a:ln>
        </p:spPr>
        <p:style>
          <a:lnRef idx="0"/>
          <a:fillRef idx="0"/>
          <a:effectRef idx="0"/>
          <a:fontRef idx="minor"/>
        </p:style>
        <p:txBody>
          <a:bodyPr lIns="90000" rIns="90000" tIns="45000" bIns="45000" anchor="ctr">
            <a:noAutofit/>
          </a:bodyPr>
          <a:p>
            <a:pPr marL="1951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Includes the process of inspection, cleaning/preparation, transforming and modelling data for the purpose of extraction of useful information.</a:t>
            </a:r>
            <a:endParaRPr b="0" lang="en-GB" sz="1800" spc="-1" strike="noStrike">
              <a:solidFill>
                <a:srgbClr val="000000"/>
              </a:solidFill>
              <a:latin typeface="Arial"/>
            </a:endParaRPr>
          </a:p>
          <a:p>
            <a:pPr marL="1951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Extracted information is the basis for subsequent decision-making processes</a:t>
            </a:r>
            <a:endParaRPr b="0" lang="en-GB" sz="1800" spc="-1" strike="noStrike">
              <a:solidFill>
                <a:srgbClr val="000000"/>
              </a:solidFill>
              <a:latin typeface="Arial"/>
            </a:endParaRPr>
          </a:p>
          <a:p>
            <a:pPr marL="1951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Often in conjunction with data visualization</a:t>
            </a:r>
            <a:endParaRPr b="0" lang="en-GB" sz="1800" spc="-1" strike="noStrike">
              <a:solidFill>
                <a:srgbClr val="000000"/>
              </a:solidFill>
              <a:latin typeface="Arial"/>
            </a:endParaRPr>
          </a:p>
          <a:p>
            <a:pPr marL="360">
              <a:lnSpc>
                <a:spcPct val="100000"/>
              </a:lnSpc>
              <a:spcBef>
                <a:spcPts val="360"/>
              </a:spcBef>
            </a:pPr>
            <a:endParaRPr b="0" lang="en-GB" sz="1800" spc="-1" strike="noStrike">
              <a:solidFill>
                <a:srgbClr val="000000"/>
              </a:solidFill>
              <a:latin typeface="Arial"/>
            </a:endParaRPr>
          </a:p>
          <a:p>
            <a:pPr marL="360" algn="ctr">
              <a:lnSpc>
                <a:spcPct val="100000"/>
              </a:lnSpc>
              <a:spcBef>
                <a:spcPts val="360"/>
              </a:spcBef>
            </a:pP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Value of collected data depends on their interpretation and the decisions that are made on the basis of the data.</a:t>
            </a:r>
            <a:endParaRPr b="0" lang="en-GB" sz="1800" spc="-1" strike="noStrike">
              <a:solidFill>
                <a:srgbClr val="000000"/>
              </a:solidFill>
              <a:latin typeface="Arial"/>
            </a:endParaRPr>
          </a:p>
          <a:p>
            <a:pPr marL="360">
              <a:lnSpc>
                <a:spcPct val="100000"/>
              </a:lnSpc>
              <a:spcBef>
                <a:spcPts val="360"/>
              </a:spcBef>
            </a:pP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7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6" name="CustomShape 1"/>
          <p:cNvSpPr/>
          <p:nvPr/>
        </p:nvSpPr>
        <p:spPr>
          <a:xfrm>
            <a:off x="335520" y="764640"/>
            <a:ext cx="10748520" cy="4993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de-DE" sz="2400" spc="-1" strike="noStrike">
                <a:solidFill>
                  <a:srgbClr val="000000"/>
                </a:solidFill>
                <a:latin typeface="DejaVu Sans"/>
                <a:ea typeface="DejaVu Sans"/>
              </a:rPr>
              <a:t>A Data-Driven Smart CE Framework </a:t>
            </a:r>
            <a:endParaRPr b="0" lang="en-GB" sz="2400" spc="-1" strike="noStrike">
              <a:solidFill>
                <a:srgbClr val="000000"/>
              </a:solidFill>
              <a:latin typeface="Arial"/>
            </a:endParaRPr>
          </a:p>
        </p:txBody>
      </p:sp>
      <p:sp>
        <p:nvSpPr>
          <p:cNvPr id="487" name="CustomShape 2"/>
          <p:cNvSpPr/>
          <p:nvPr/>
        </p:nvSpPr>
        <p:spPr>
          <a:xfrm>
            <a:off x="263520" y="6411600"/>
            <a:ext cx="1002204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de-DE" sz="900" spc="-1" strike="noStrike">
                <a:solidFill>
                  <a:srgbClr val="a6a6a6"/>
                </a:solidFill>
                <a:latin typeface="Roboto"/>
                <a:ea typeface="Roboto"/>
              </a:rPr>
              <a:t>Image recreated from Kristoffersen et al. (2020) – </a:t>
            </a:r>
            <a:r>
              <a:rPr b="0" lang="en-US" sz="900" spc="-1" strike="noStrike">
                <a:solidFill>
                  <a:srgbClr val="a6a6a6"/>
                </a:solidFill>
                <a:latin typeface="Roboto"/>
                <a:ea typeface="Roboto"/>
              </a:rPr>
              <a:t>The smart circular economy: A digital-enabled circular strategies framework for manufacturing companies.</a:t>
            </a:r>
            <a:r>
              <a:rPr b="0" lang="de-DE" sz="900" spc="-1" strike="noStrike">
                <a:solidFill>
                  <a:srgbClr val="a6a6a6"/>
                </a:solidFill>
                <a:latin typeface="Roboto"/>
                <a:ea typeface="Roboto"/>
              </a:rPr>
              <a:t> </a:t>
            </a:r>
            <a:endParaRPr b="0" lang="en-GB" sz="900" spc="-1" strike="noStrike">
              <a:solidFill>
                <a:srgbClr val="000000"/>
              </a:solidFill>
              <a:latin typeface="Arial"/>
            </a:endParaRPr>
          </a:p>
        </p:txBody>
      </p:sp>
      <p:pic>
        <p:nvPicPr>
          <p:cNvPr id="488" name="" descr=""/>
          <p:cNvPicPr/>
          <p:nvPr/>
        </p:nvPicPr>
        <p:blipFill>
          <a:blip r:embed="rId1"/>
          <a:stretch/>
        </p:blipFill>
        <p:spPr>
          <a:xfrm>
            <a:off x="370440" y="1471320"/>
            <a:ext cx="11094120" cy="4858920"/>
          </a:xfrm>
          <a:prstGeom prst="rect">
            <a:avLst/>
          </a:prstGeom>
          <a:ln w="0">
            <a:noFill/>
          </a:ln>
        </p:spPr>
      </p:pic>
    </p:spTree>
  </p:cSld>
  <mc:AlternateContent>
    <mc:Choice Requires="p14">
      <p:transition spd="slow" p14:dur="2000"/>
    </mc:Choice>
    <mc:Fallback>
      <p:transition spd="slow"/>
    </mc:Fallback>
  </mc:AlternateContent>
</p:sld>
</file>

<file path=ppt/slides/slide7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9" name="CustomShape 1"/>
          <p:cNvSpPr/>
          <p:nvPr/>
        </p:nvSpPr>
        <p:spPr>
          <a:xfrm>
            <a:off x="335520" y="764640"/>
            <a:ext cx="10748520" cy="4993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Data Analytics – Overview</a:t>
            </a:r>
            <a:endParaRPr b="0" lang="en-GB" sz="2400" spc="-1" strike="noStrike">
              <a:solidFill>
                <a:srgbClr val="000000"/>
              </a:solidFill>
              <a:latin typeface="Arial"/>
            </a:endParaRPr>
          </a:p>
        </p:txBody>
      </p:sp>
      <p:sp>
        <p:nvSpPr>
          <p:cNvPr id="490" name="CustomShape 2"/>
          <p:cNvSpPr/>
          <p:nvPr/>
        </p:nvSpPr>
        <p:spPr>
          <a:xfrm>
            <a:off x="263520" y="6411600"/>
            <a:ext cx="725148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de-DE" sz="900" spc="-1" strike="noStrike">
                <a:solidFill>
                  <a:srgbClr val="a6a6a6"/>
                </a:solidFill>
                <a:latin typeface="Roboto"/>
                <a:ea typeface="Roboto"/>
              </a:rPr>
              <a:t>Image recreated from https://www.gartner.com/it-glossary/predictive-analytics/</a:t>
            </a:r>
            <a:endParaRPr b="0" lang="en-GB" sz="900" spc="-1" strike="noStrike">
              <a:solidFill>
                <a:srgbClr val="000000"/>
              </a:solidFill>
              <a:latin typeface="Arial"/>
            </a:endParaRPr>
          </a:p>
        </p:txBody>
      </p:sp>
      <p:pic>
        <p:nvPicPr>
          <p:cNvPr id="491" name="" descr=""/>
          <p:cNvPicPr/>
          <p:nvPr/>
        </p:nvPicPr>
        <p:blipFill>
          <a:blip r:embed="rId1"/>
          <a:stretch/>
        </p:blipFill>
        <p:spPr>
          <a:xfrm>
            <a:off x="2526480" y="1362960"/>
            <a:ext cx="6616080" cy="5047200"/>
          </a:xfrm>
          <a:prstGeom prst="rect">
            <a:avLst/>
          </a:prstGeom>
          <a:ln w="0">
            <a:noFill/>
          </a:ln>
        </p:spPr>
      </p:pic>
    </p:spTree>
  </p:cSld>
  <mc:AlternateContent>
    <mc:Choice Requires="p14">
      <p:transition spd="slow" p14:dur="2000"/>
    </mc:Choice>
    <mc:Fallback>
      <p:transition spd="slow"/>
    </mc:Fallback>
  </mc:AlternateContent>
</p:sld>
</file>

<file path=ppt/slides/slide7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2" name="CustomShape 1"/>
          <p:cNvSpPr/>
          <p:nvPr/>
        </p:nvSpPr>
        <p:spPr>
          <a:xfrm>
            <a:off x="335520" y="764640"/>
            <a:ext cx="10748520" cy="4993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de-DE" sz="2400" spc="-1" strike="noStrike">
                <a:solidFill>
                  <a:srgbClr val="000000"/>
                </a:solidFill>
                <a:latin typeface="DejaVu Sans"/>
                <a:ea typeface="DejaVu Sans"/>
              </a:rPr>
              <a:t>Data Processing Example – Map Reduce</a:t>
            </a:r>
            <a:endParaRPr b="0" lang="en-GB" sz="2400" spc="-1" strike="noStrike">
              <a:solidFill>
                <a:srgbClr val="000000"/>
              </a:solidFill>
              <a:latin typeface="Arial"/>
            </a:endParaRPr>
          </a:p>
        </p:txBody>
      </p:sp>
      <p:sp>
        <p:nvSpPr>
          <p:cNvPr id="493" name="CustomShape 2"/>
          <p:cNvSpPr/>
          <p:nvPr/>
        </p:nvSpPr>
        <p:spPr>
          <a:xfrm>
            <a:off x="263520" y="6411600"/>
            <a:ext cx="725148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de-DE" sz="900" spc="-1" strike="noStrike">
                <a:solidFill>
                  <a:srgbClr val="a6a6a6"/>
                </a:solidFill>
                <a:latin typeface="Roboto"/>
                <a:ea typeface="Roboto"/>
              </a:rPr>
              <a:t>Image recreated from https://blog.trifork.com/2009/08/04/introduction-to-hadoop/</a:t>
            </a:r>
            <a:endParaRPr b="0" lang="en-GB" sz="900" spc="-1" strike="noStrike">
              <a:solidFill>
                <a:srgbClr val="000000"/>
              </a:solidFill>
              <a:latin typeface="Arial"/>
            </a:endParaRPr>
          </a:p>
        </p:txBody>
      </p:sp>
      <p:pic>
        <p:nvPicPr>
          <p:cNvPr id="494" name="" descr=""/>
          <p:cNvPicPr/>
          <p:nvPr/>
        </p:nvPicPr>
        <p:blipFill>
          <a:blip r:embed="rId1"/>
          <a:srcRect l="0" t="9456" r="0" b="0"/>
          <a:stretch/>
        </p:blipFill>
        <p:spPr>
          <a:xfrm>
            <a:off x="464760" y="1143000"/>
            <a:ext cx="10319760" cy="5369760"/>
          </a:xfrm>
          <a:prstGeom prst="rect">
            <a:avLst/>
          </a:prstGeom>
          <a:ln w="0">
            <a:noFill/>
          </a:ln>
        </p:spPr>
      </p:pic>
    </p:spTree>
  </p:cSld>
  <mc:AlternateContent>
    <mc:Choice Requires="p14">
      <p:transition spd="slow" p14:dur="2000"/>
    </mc:Choice>
    <mc:Fallback>
      <p:transition spd="slow"/>
    </mc:Fallback>
  </mc:AlternateContent>
</p:sld>
</file>

<file path=ppt/slides/slide7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5" name="CustomShape 1"/>
          <p:cNvSpPr/>
          <p:nvPr/>
        </p:nvSpPr>
        <p:spPr>
          <a:xfrm>
            <a:off x="335520" y="764640"/>
            <a:ext cx="10748520" cy="4993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de-DE" sz="2400" spc="-1" strike="noStrike">
                <a:solidFill>
                  <a:srgbClr val="000000"/>
                </a:solidFill>
                <a:latin typeface="DejaVu Sans"/>
                <a:ea typeface="DejaVu Sans"/>
              </a:rPr>
              <a:t>Data Visualisation Example – Google Analytics</a:t>
            </a:r>
            <a:endParaRPr b="0" lang="en-GB" sz="2400" spc="-1" strike="noStrike">
              <a:solidFill>
                <a:srgbClr val="000000"/>
              </a:solidFill>
              <a:latin typeface="Arial"/>
            </a:endParaRPr>
          </a:p>
        </p:txBody>
      </p:sp>
      <p:pic>
        <p:nvPicPr>
          <p:cNvPr id="496" name="" descr=""/>
          <p:cNvPicPr/>
          <p:nvPr/>
        </p:nvPicPr>
        <p:blipFill>
          <a:blip r:embed="rId1"/>
          <a:stretch/>
        </p:blipFill>
        <p:spPr>
          <a:xfrm>
            <a:off x="1533600" y="1275480"/>
            <a:ext cx="8761320" cy="4790520"/>
          </a:xfrm>
          <a:prstGeom prst="rect">
            <a:avLst/>
          </a:prstGeom>
          <a:ln w="0">
            <a:noFill/>
          </a:ln>
        </p:spPr>
      </p:pic>
      <p:sp>
        <p:nvSpPr>
          <p:cNvPr id="497" name="CustomShape 2"/>
          <p:cNvSpPr/>
          <p:nvPr/>
        </p:nvSpPr>
        <p:spPr>
          <a:xfrm>
            <a:off x="263520" y="6411600"/>
            <a:ext cx="1047924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de-DE" sz="900" spc="-1" strike="noStrike">
                <a:solidFill>
                  <a:srgbClr val="a6a6a6"/>
                </a:solidFill>
                <a:latin typeface="Roboto"/>
                <a:ea typeface="Roboto"/>
              </a:rPr>
              <a:t>Screenshot of the Google Analytics Audience screen for </a:t>
            </a:r>
            <a:r>
              <a:rPr b="0" lang="de-DE" sz="900" spc="-1" strike="noStrike" u="sng">
                <a:solidFill>
                  <a:srgbClr val="0000ff"/>
                </a:solidFill>
                <a:uFillTx/>
                <a:latin typeface="Roboto"/>
                <a:ea typeface="Roboto"/>
                <a:hlinkClick r:id="rId2"/>
              </a:rPr>
              <a:t>http://uba.wiki</a:t>
            </a:r>
            <a:r>
              <a:rPr b="0" lang="de-DE" sz="900" spc="-1" strike="noStrike">
                <a:solidFill>
                  <a:srgbClr val="a6a6a6"/>
                </a:solidFill>
                <a:latin typeface="Roboto"/>
                <a:ea typeface="Roboto"/>
              </a:rPr>
              <a:t> is licensed under CC BY-SA 4.0 (</a:t>
            </a:r>
            <a:r>
              <a:rPr b="0" lang="de-DE" sz="900" spc="-1" strike="noStrike" u="sng">
                <a:solidFill>
                  <a:srgbClr val="0000ff"/>
                </a:solidFill>
                <a:uFillTx/>
                <a:latin typeface="Roboto"/>
                <a:ea typeface="Roboto"/>
                <a:hlinkClick r:id="rId3"/>
              </a:rPr>
              <a:t>https://creativecommons.org/licenses/by-sa/4.0/deed.en</a:t>
            </a:r>
            <a:r>
              <a:rPr b="0" lang="de-DE" sz="900" spc="-1" strike="noStrike">
                <a:solidFill>
                  <a:srgbClr val="a6a6a6"/>
                </a:solidFill>
                <a:latin typeface="Roboto"/>
                <a:ea typeface="Roboto"/>
              </a:rPr>
              <a:t>)</a:t>
            </a:r>
            <a:endParaRPr b="0" lang="en-GB"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9" name="CustomShape 1"/>
          <p:cNvSpPr/>
          <p:nvPr/>
        </p:nvSpPr>
        <p:spPr>
          <a:xfrm>
            <a:off x="335520" y="764640"/>
            <a:ext cx="10748520" cy="4993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Cloud Service Models – Examples </a:t>
            </a:r>
            <a:endParaRPr b="0" lang="en-GB" sz="2400" spc="-1" strike="noStrike">
              <a:solidFill>
                <a:srgbClr val="000000"/>
              </a:solidFill>
              <a:latin typeface="Arial"/>
            </a:endParaRPr>
          </a:p>
        </p:txBody>
      </p:sp>
      <p:sp>
        <p:nvSpPr>
          <p:cNvPr id="300" name="CustomShape 2"/>
          <p:cNvSpPr/>
          <p:nvPr/>
        </p:nvSpPr>
        <p:spPr>
          <a:xfrm>
            <a:off x="335520" y="1268640"/>
            <a:ext cx="10748520" cy="5036040"/>
          </a:xfrm>
          <a:prstGeom prst="rect">
            <a:avLst/>
          </a:prstGeom>
          <a:noFill/>
          <a:ln w="0">
            <a:noFill/>
          </a:ln>
        </p:spPr>
        <p:style>
          <a:lnRef idx="0"/>
          <a:fillRef idx="0"/>
          <a:effectRef idx="0"/>
          <a:fontRef idx="minor"/>
        </p:style>
        <p:txBody>
          <a:bodyPr lIns="90000" rIns="90000" tIns="45000" bIns="45000" anchor="ctr">
            <a:noAutofit/>
          </a:bodyPr>
          <a:p>
            <a:pPr>
              <a:lnSpc>
                <a:spcPct val="100000"/>
              </a:lnSpc>
              <a:spcBef>
                <a:spcPts val="360"/>
              </a:spcBef>
            </a:pPr>
            <a:r>
              <a:rPr b="0" lang="de-DE" sz="1800" spc="-1" strike="noStrike">
                <a:solidFill>
                  <a:srgbClr val="000000"/>
                </a:solidFill>
                <a:latin typeface="DejaVu Sans"/>
                <a:ea typeface="DejaVu Sans"/>
              </a:rPr>
              <a:t>IaaS:</a:t>
            </a:r>
            <a:endParaRPr b="0" lang="en-GB" sz="1800" spc="-1" strike="noStrike">
              <a:solidFill>
                <a:srgbClr val="000000"/>
              </a:solidFill>
              <a:latin typeface="Arial"/>
            </a:endParaRPr>
          </a:p>
          <a:p>
            <a:pPr lvl="1" marL="6523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Amazon Web Services (AWS)</a:t>
            </a:r>
            <a:endParaRPr b="0" lang="en-GB" sz="1800" spc="-1" strike="noStrike">
              <a:solidFill>
                <a:srgbClr val="000000"/>
              </a:solidFill>
              <a:latin typeface="Arial"/>
            </a:endParaRPr>
          </a:p>
          <a:p>
            <a:pPr lvl="1" marL="6523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Microsoft Azure</a:t>
            </a:r>
            <a:endParaRPr b="0" lang="en-GB" sz="1800" spc="-1" strike="noStrike">
              <a:solidFill>
                <a:srgbClr val="000000"/>
              </a:solidFill>
              <a:latin typeface="Arial"/>
            </a:endParaRPr>
          </a:p>
          <a:p>
            <a:pPr lvl="1" marL="6523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Google Compute Engine</a:t>
            </a:r>
            <a:endParaRPr b="0" lang="en-GB" sz="1800" spc="-1" strike="noStrike">
              <a:solidFill>
                <a:srgbClr val="000000"/>
              </a:solidFill>
              <a:latin typeface="Arial"/>
            </a:endParaRPr>
          </a:p>
          <a:p>
            <a:pPr marL="360">
              <a:lnSpc>
                <a:spcPct val="100000"/>
              </a:lnSpc>
              <a:spcBef>
                <a:spcPts val="360"/>
              </a:spcBef>
            </a:pPr>
            <a:r>
              <a:rPr b="0" lang="en-US" sz="1800" spc="-1" strike="noStrike">
                <a:solidFill>
                  <a:srgbClr val="ffffff"/>
                </a:solidFill>
                <a:latin typeface="DejaVu Sans"/>
                <a:ea typeface="DejaVu Sans"/>
              </a:rPr>
              <a:t>PaaS: </a:t>
            </a:r>
            <a:endParaRPr b="0" lang="en-GB" sz="1800" spc="-1" strike="noStrike">
              <a:solidFill>
                <a:srgbClr val="000000"/>
              </a:solidFill>
              <a:latin typeface="Arial"/>
            </a:endParaRPr>
          </a:p>
          <a:p>
            <a:pPr marL="457560">
              <a:lnSpc>
                <a:spcPct val="100000"/>
              </a:lnSpc>
              <a:spcBef>
                <a:spcPts val="360"/>
              </a:spcBef>
            </a:pPr>
            <a:r>
              <a:rPr b="0" lang="en-US" sz="1800" spc="-1" strike="noStrike">
                <a:solidFill>
                  <a:srgbClr val="ffffff"/>
                </a:solidFill>
                <a:latin typeface="DejaVu Sans"/>
                <a:ea typeface="DejaVu Sans"/>
              </a:rPr>
              <a:t>Google App Engine</a:t>
            </a:r>
            <a:endParaRPr b="0" lang="en-GB" sz="1800" spc="-1" strike="noStrike">
              <a:solidFill>
                <a:srgbClr val="000000"/>
              </a:solidFill>
              <a:latin typeface="Arial"/>
            </a:endParaRPr>
          </a:p>
          <a:p>
            <a:pPr marL="457560">
              <a:lnSpc>
                <a:spcPct val="100000"/>
              </a:lnSpc>
              <a:spcBef>
                <a:spcPts val="360"/>
              </a:spcBef>
            </a:pPr>
            <a:r>
              <a:rPr b="0" lang="en-US" sz="1800" spc="-1" strike="noStrike">
                <a:solidFill>
                  <a:srgbClr val="ffffff"/>
                </a:solidFill>
                <a:latin typeface="DejaVu Sans"/>
                <a:ea typeface="DejaVu Sans"/>
              </a:rPr>
              <a:t>Heroku, OpenShift</a:t>
            </a:r>
            <a:endParaRPr b="0" lang="en-GB" sz="1800" spc="-1" strike="noStrike">
              <a:solidFill>
                <a:srgbClr val="000000"/>
              </a:solidFill>
              <a:latin typeface="Arial"/>
            </a:endParaRPr>
          </a:p>
          <a:p>
            <a:pPr marL="457560">
              <a:lnSpc>
                <a:spcPct val="100000"/>
              </a:lnSpc>
              <a:spcBef>
                <a:spcPts val="360"/>
              </a:spcBef>
            </a:pPr>
            <a:r>
              <a:rPr b="0" lang="en-US" sz="1800" spc="-1" strike="noStrike">
                <a:solidFill>
                  <a:srgbClr val="ffffff"/>
                </a:solidFill>
                <a:latin typeface="DejaVu Sans"/>
                <a:ea typeface="DejaVu Sans"/>
              </a:rPr>
              <a:t>AWS Elastic Beanstalk</a:t>
            </a:r>
            <a:endParaRPr b="0" lang="en-GB" sz="1800" spc="-1" strike="noStrike">
              <a:solidFill>
                <a:srgbClr val="000000"/>
              </a:solidFill>
              <a:latin typeface="Arial"/>
            </a:endParaRPr>
          </a:p>
          <a:p>
            <a:pPr marL="360">
              <a:lnSpc>
                <a:spcPct val="100000"/>
              </a:lnSpc>
              <a:spcBef>
                <a:spcPts val="360"/>
              </a:spcBef>
            </a:pPr>
            <a:r>
              <a:rPr b="0" lang="en-US" sz="1800" spc="-1" strike="noStrike">
                <a:solidFill>
                  <a:srgbClr val="ffffff"/>
                </a:solidFill>
                <a:latin typeface="DejaVu Sans"/>
                <a:ea typeface="DejaVu Sans"/>
              </a:rPr>
              <a:t>SaaS:</a:t>
            </a:r>
            <a:endParaRPr b="0" lang="en-GB" sz="1800" spc="-1" strike="noStrike">
              <a:solidFill>
                <a:srgbClr val="000000"/>
              </a:solidFill>
              <a:latin typeface="Arial"/>
            </a:endParaRPr>
          </a:p>
          <a:p>
            <a:pPr marL="457560">
              <a:lnSpc>
                <a:spcPct val="100000"/>
              </a:lnSpc>
              <a:spcBef>
                <a:spcPts val="360"/>
              </a:spcBef>
            </a:pPr>
            <a:r>
              <a:rPr b="0" lang="en-US" sz="1800" spc="-1" strike="noStrike">
                <a:solidFill>
                  <a:srgbClr val="ffffff"/>
                </a:solidFill>
                <a:latin typeface="DejaVu Sans"/>
                <a:ea typeface="DejaVu Sans"/>
              </a:rPr>
              <a:t>Google Apps</a:t>
            </a:r>
            <a:endParaRPr b="0" lang="en-GB" sz="1800" spc="-1" strike="noStrike">
              <a:solidFill>
                <a:srgbClr val="000000"/>
              </a:solidFill>
              <a:latin typeface="Arial"/>
            </a:endParaRPr>
          </a:p>
          <a:p>
            <a:pPr marL="457560">
              <a:lnSpc>
                <a:spcPct val="100000"/>
              </a:lnSpc>
              <a:spcBef>
                <a:spcPts val="360"/>
              </a:spcBef>
            </a:pPr>
            <a:r>
              <a:rPr b="0" lang="en-US" sz="1800" spc="-1" strike="noStrike">
                <a:solidFill>
                  <a:srgbClr val="ffffff"/>
                </a:solidFill>
                <a:latin typeface="DejaVu Sans"/>
                <a:ea typeface="DejaVu Sans"/>
              </a:rPr>
              <a:t>Dropbox</a:t>
            </a:r>
            <a:endParaRPr b="0" lang="en-GB" sz="1800" spc="-1" strike="noStrike">
              <a:solidFill>
                <a:srgbClr val="000000"/>
              </a:solidFill>
              <a:latin typeface="Arial"/>
            </a:endParaRPr>
          </a:p>
          <a:p>
            <a:pPr marL="457560">
              <a:lnSpc>
                <a:spcPct val="100000"/>
              </a:lnSpc>
              <a:spcBef>
                <a:spcPts val="360"/>
              </a:spcBef>
            </a:pPr>
            <a:r>
              <a:rPr b="0" lang="en-US" sz="1800" spc="-1" strike="noStrike">
                <a:solidFill>
                  <a:srgbClr val="ffffff"/>
                </a:solidFill>
                <a:latin typeface="DejaVu Sans"/>
                <a:ea typeface="DejaVu Sans"/>
              </a:rPr>
              <a:t>Cisco Webex</a:t>
            </a:r>
            <a:endParaRPr b="0" lang="en-GB" sz="1800" spc="-1" strike="noStrike">
              <a:solidFill>
                <a:srgbClr val="000000"/>
              </a:solidFill>
              <a:latin typeface="Arial"/>
            </a:endParaRPr>
          </a:p>
          <a:p>
            <a:pPr marL="457560">
              <a:lnSpc>
                <a:spcPct val="100000"/>
              </a:lnSpc>
              <a:spcBef>
                <a:spcPts val="360"/>
              </a:spcBef>
            </a:pPr>
            <a:r>
              <a:rPr b="0" lang="en-US" sz="1800" spc="-1" strike="noStrike">
                <a:solidFill>
                  <a:srgbClr val="ffffff"/>
                </a:solidFill>
                <a:latin typeface="DejaVu Sans"/>
                <a:ea typeface="DejaVu Sans"/>
              </a:rPr>
              <a:t>Salesforce</a:t>
            </a:r>
            <a:endParaRPr b="0" lang="en-GB" sz="1800" spc="-1" strike="noStrike">
              <a:solidFill>
                <a:srgbClr val="000000"/>
              </a:solidFill>
              <a:latin typeface="Arial"/>
            </a:endParaRPr>
          </a:p>
          <a:p>
            <a:pPr marL="457560">
              <a:lnSpc>
                <a:spcPct val="100000"/>
              </a:lnSpc>
              <a:spcBef>
                <a:spcPts val="360"/>
              </a:spcBef>
            </a:pPr>
            <a:r>
              <a:rPr b="0" lang="en-US" sz="1800" spc="-1" strike="noStrike">
                <a:solidFill>
                  <a:srgbClr val="ffffff"/>
                </a:solidFill>
                <a:latin typeface="DejaVu Sans"/>
                <a:ea typeface="DejaVu Sans"/>
              </a:rPr>
              <a:t>GoToMeeting</a:t>
            </a:r>
            <a:endParaRPr b="0" lang="en-GB" sz="1800" spc="-1" strike="noStrike">
              <a:solidFill>
                <a:srgbClr val="000000"/>
              </a:solidFill>
              <a:latin typeface="Arial"/>
            </a:endParaRPr>
          </a:p>
          <a:p>
            <a:pPr marL="457560">
              <a:lnSpc>
                <a:spcPct val="100000"/>
              </a:lnSpc>
              <a:spcBef>
                <a:spcPts val="360"/>
              </a:spcBef>
            </a:pPr>
            <a:r>
              <a:rPr b="0" lang="en-US" sz="1800" spc="-1" strike="noStrike">
                <a:solidFill>
                  <a:srgbClr val="ffffff"/>
                </a:solidFill>
                <a:latin typeface="DejaVu Sans"/>
                <a:ea typeface="DejaVu Sans"/>
              </a:rPr>
              <a:t>Zoom</a:t>
            </a: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8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8" name="CustomShape 1"/>
          <p:cNvSpPr/>
          <p:nvPr/>
        </p:nvSpPr>
        <p:spPr>
          <a:xfrm>
            <a:off x="335520" y="764640"/>
            <a:ext cx="10748520" cy="4993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Predictive Analytics</a:t>
            </a:r>
            <a:endParaRPr b="0" lang="en-GB" sz="2400" spc="-1" strike="noStrike">
              <a:solidFill>
                <a:srgbClr val="000000"/>
              </a:solidFill>
              <a:latin typeface="Arial"/>
            </a:endParaRPr>
          </a:p>
        </p:txBody>
      </p:sp>
      <p:sp>
        <p:nvSpPr>
          <p:cNvPr id="499" name="CustomShape 2"/>
          <p:cNvSpPr/>
          <p:nvPr/>
        </p:nvSpPr>
        <p:spPr>
          <a:xfrm>
            <a:off x="335520" y="1268640"/>
            <a:ext cx="10748520" cy="5036040"/>
          </a:xfrm>
          <a:prstGeom prst="rect">
            <a:avLst/>
          </a:prstGeom>
          <a:noFill/>
          <a:ln w="0">
            <a:noFill/>
          </a:ln>
        </p:spPr>
        <p:style>
          <a:lnRef idx="0"/>
          <a:fillRef idx="0"/>
          <a:effectRef idx="0"/>
          <a:fontRef idx="minor"/>
        </p:style>
        <p:txBody>
          <a:bodyPr lIns="90000" rIns="90000" tIns="45000" bIns="45000" anchor="ctr">
            <a:noAutofit/>
          </a:bodyPr>
          <a:p>
            <a:pPr marL="1951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Classification of new observations on the basis of training data from the past</a:t>
            </a:r>
            <a:endParaRPr b="0" lang="en-GB" sz="1800" spc="-1" strike="noStrike">
              <a:solidFill>
                <a:srgbClr val="000000"/>
              </a:solidFill>
              <a:latin typeface="Arial"/>
            </a:endParaRPr>
          </a:p>
          <a:p>
            <a:pPr marL="1951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It is not a question of predicting the future!</a:t>
            </a:r>
            <a:endParaRPr b="0" lang="en-GB" sz="1800" spc="-1" strike="noStrike">
              <a:solidFill>
                <a:srgbClr val="000000"/>
              </a:solidFill>
              <a:latin typeface="Arial"/>
            </a:endParaRPr>
          </a:p>
          <a:p>
            <a:pPr marL="457560">
              <a:lnSpc>
                <a:spcPct val="100000"/>
              </a:lnSpc>
              <a:spcBef>
                <a:spcPts val="360"/>
              </a:spcBef>
            </a:pP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Instead, to calculate the probability of the (non-)occurrence of an event with a certain degree of reliability.</a:t>
            </a:r>
            <a:endParaRPr b="0" lang="en-GB" sz="1800" spc="-1" strike="noStrike">
              <a:solidFill>
                <a:srgbClr val="000000"/>
              </a:solidFill>
              <a:latin typeface="Arial"/>
            </a:endParaRPr>
          </a:p>
          <a:p>
            <a:pPr marL="1951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Possible applications in the creation of what-if scenarios, Risk management or outlier analyses</a:t>
            </a: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8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0" name="CustomShape 1"/>
          <p:cNvSpPr/>
          <p:nvPr/>
        </p:nvSpPr>
        <p:spPr>
          <a:xfrm>
            <a:off x="335520" y="764640"/>
            <a:ext cx="10748520" cy="4993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Predictive Analytics Example – Engine Vibrations</a:t>
            </a:r>
            <a:endParaRPr b="0" lang="en-GB" sz="2400" spc="-1" strike="noStrike">
              <a:solidFill>
                <a:srgbClr val="000000"/>
              </a:solidFill>
              <a:latin typeface="Arial"/>
            </a:endParaRPr>
          </a:p>
        </p:txBody>
      </p:sp>
      <p:sp>
        <p:nvSpPr>
          <p:cNvPr id="501" name="CustomShape 2"/>
          <p:cNvSpPr/>
          <p:nvPr/>
        </p:nvSpPr>
        <p:spPr>
          <a:xfrm>
            <a:off x="335520" y="1268640"/>
            <a:ext cx="4677120" cy="5036040"/>
          </a:xfrm>
          <a:prstGeom prst="rect">
            <a:avLst/>
          </a:prstGeom>
          <a:noFill/>
          <a:ln w="0">
            <a:noFill/>
          </a:ln>
        </p:spPr>
        <p:style>
          <a:lnRef idx="0"/>
          <a:fillRef idx="0"/>
          <a:effectRef idx="0"/>
          <a:fontRef idx="minor"/>
        </p:style>
        <p:txBody>
          <a:bodyPr lIns="90000" rIns="90000" tIns="45000" bIns="45000" anchor="ctr">
            <a:noAutofit/>
          </a:bodyPr>
          <a:p>
            <a:pPr marL="1951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Monitoring of the vibrations of specific engine parts</a:t>
            </a:r>
            <a:endParaRPr b="0" lang="en-GB" sz="1800" spc="-1" strike="noStrike">
              <a:solidFill>
                <a:srgbClr val="000000"/>
              </a:solidFill>
              <a:latin typeface="Arial"/>
            </a:endParaRPr>
          </a:p>
          <a:p>
            <a:pPr marL="1951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Analysis of measured vibrations via Fast Fourier Transform (FFT)</a:t>
            </a:r>
            <a:endParaRPr b="0" lang="en-GB" sz="1800" spc="-1" strike="noStrike">
              <a:solidFill>
                <a:srgbClr val="000000"/>
              </a:solidFill>
              <a:latin typeface="Arial"/>
            </a:endParaRPr>
          </a:p>
          <a:p>
            <a:pPr marL="1951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Observation over time reveals increasing deviations from normal values</a:t>
            </a:r>
            <a:endParaRPr b="0" lang="en-GB" sz="1800" spc="-1" strike="noStrike">
              <a:solidFill>
                <a:srgbClr val="000000"/>
              </a:solidFill>
              <a:latin typeface="Arial"/>
            </a:endParaRPr>
          </a:p>
          <a:p>
            <a:pPr marL="1951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Predictions about quality and deterioration</a:t>
            </a: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p:txBody>
      </p:sp>
      <p:pic>
        <p:nvPicPr>
          <p:cNvPr id="502" name="" descr=""/>
          <p:cNvPicPr/>
          <p:nvPr/>
        </p:nvPicPr>
        <p:blipFill>
          <a:blip r:embed="rId1"/>
          <a:stretch/>
        </p:blipFill>
        <p:spPr>
          <a:xfrm>
            <a:off x="5753520" y="2057400"/>
            <a:ext cx="4760640" cy="3236760"/>
          </a:xfrm>
          <a:prstGeom prst="rect">
            <a:avLst/>
          </a:prstGeom>
          <a:ln w="0">
            <a:noFill/>
          </a:ln>
        </p:spPr>
      </p:pic>
      <p:sp>
        <p:nvSpPr>
          <p:cNvPr id="503" name="CustomShape 3"/>
          <p:cNvSpPr/>
          <p:nvPr/>
        </p:nvSpPr>
        <p:spPr>
          <a:xfrm>
            <a:off x="263520" y="6411600"/>
            <a:ext cx="1047924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de-DE" sz="900" spc="-1" strike="noStrike">
                <a:solidFill>
                  <a:srgbClr val="a6a6a6"/>
                </a:solidFill>
                <a:latin typeface="Roboto"/>
                <a:ea typeface="Roboto"/>
              </a:rPr>
              <a:t>„</a:t>
            </a:r>
            <a:r>
              <a:rPr b="0" lang="de-DE" sz="900" spc="-1" strike="noStrike">
                <a:solidFill>
                  <a:srgbClr val="a6a6a6"/>
                </a:solidFill>
                <a:latin typeface="Roboto"/>
                <a:ea typeface="Roboto"/>
              </a:rPr>
              <a:t>Crankshaft fatigue“ is licensed under CC BY-SA 3.0 Unported (</a:t>
            </a:r>
            <a:r>
              <a:rPr b="0" lang="de-DE" sz="900" spc="-1" strike="noStrike" u="sng">
                <a:solidFill>
                  <a:srgbClr val="0000ff"/>
                </a:solidFill>
                <a:uFillTx/>
                <a:latin typeface="Roboto"/>
                <a:ea typeface="Roboto"/>
                <a:hlinkClick r:id="rId2"/>
              </a:rPr>
              <a:t>https://creativecommons.org/licenses/by-sa/3.0/deed.en</a:t>
            </a:r>
            <a:r>
              <a:rPr b="0" lang="de-DE" sz="900" spc="-1" strike="noStrike">
                <a:solidFill>
                  <a:srgbClr val="a6a6a6"/>
                </a:solidFill>
                <a:latin typeface="Roboto"/>
                <a:ea typeface="Roboto"/>
              </a:rPr>
              <a:t>)</a:t>
            </a:r>
            <a:endParaRPr b="0" lang="en-GB"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8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4" name="CustomShape 1"/>
          <p:cNvSpPr/>
          <p:nvPr/>
        </p:nvSpPr>
        <p:spPr>
          <a:xfrm>
            <a:off x="335520" y="764640"/>
            <a:ext cx="10748520" cy="4993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Real-Time Data Analytics</a:t>
            </a:r>
            <a:endParaRPr b="0" lang="en-GB" sz="2400" spc="-1" strike="noStrike">
              <a:solidFill>
                <a:srgbClr val="000000"/>
              </a:solidFill>
              <a:latin typeface="Arial"/>
            </a:endParaRPr>
          </a:p>
        </p:txBody>
      </p:sp>
      <p:sp>
        <p:nvSpPr>
          <p:cNvPr id="505" name="CustomShape 2"/>
          <p:cNvSpPr/>
          <p:nvPr/>
        </p:nvSpPr>
        <p:spPr>
          <a:xfrm>
            <a:off x="335520" y="2286000"/>
            <a:ext cx="10748520" cy="4018680"/>
          </a:xfrm>
          <a:prstGeom prst="rect">
            <a:avLst/>
          </a:prstGeom>
          <a:noFill/>
          <a:ln w="0">
            <a:noFill/>
          </a:ln>
        </p:spPr>
        <p:style>
          <a:lnRef idx="0"/>
          <a:fillRef idx="0"/>
          <a:effectRef idx="0"/>
          <a:fontRef idx="minor"/>
        </p:style>
        <p:txBody>
          <a:bodyPr lIns="90000" rIns="90000" tIns="45000" bIns="45000" anchor="t">
            <a:noAutofit/>
          </a:bodyPr>
          <a:p>
            <a:pPr marL="360" algn="ctr">
              <a:lnSpc>
                <a:spcPct val="100000"/>
              </a:lnSpc>
              <a:spcBef>
                <a:spcPts val="360"/>
              </a:spcBef>
            </a:pPr>
            <a:r>
              <a:rPr b="1" lang="en-US" sz="1800" spc="-1" strike="noStrike">
                <a:solidFill>
                  <a:srgbClr val="000000"/>
                </a:solidFill>
                <a:latin typeface="DejaVu Sans"/>
                <a:ea typeface="DejaVu Sans"/>
              </a:rPr>
              <a:t>When do I analyze data?</a:t>
            </a:r>
            <a:endParaRPr b="0" lang="en-GB" sz="1800" spc="-1" strike="noStrike">
              <a:solidFill>
                <a:srgbClr val="000000"/>
              </a:solidFill>
              <a:latin typeface="Arial"/>
            </a:endParaRPr>
          </a:p>
          <a:p>
            <a:pPr marL="360" algn="ctr">
              <a:lnSpc>
                <a:spcPct val="100000"/>
              </a:lnSpc>
              <a:spcBef>
                <a:spcPts val="360"/>
              </a:spcBef>
            </a:pPr>
            <a:endParaRPr b="0" lang="en-GB" sz="1800" spc="-1" strike="noStrike">
              <a:solidFill>
                <a:srgbClr val="000000"/>
              </a:solidFill>
              <a:latin typeface="Arial"/>
            </a:endParaRPr>
          </a:p>
          <a:p>
            <a:pPr marL="360" algn="ctr">
              <a:lnSpc>
                <a:spcPct val="100000"/>
              </a:lnSpc>
              <a:spcBef>
                <a:spcPts val="360"/>
              </a:spcBef>
            </a:pP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8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6" name="CustomShape 1"/>
          <p:cNvSpPr/>
          <p:nvPr/>
        </p:nvSpPr>
        <p:spPr>
          <a:xfrm>
            <a:off x="335520" y="764640"/>
            <a:ext cx="10748520" cy="4993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Real-Time Data Analytics</a:t>
            </a:r>
            <a:endParaRPr b="0" lang="en-GB" sz="2400" spc="-1" strike="noStrike">
              <a:solidFill>
                <a:srgbClr val="000000"/>
              </a:solidFill>
              <a:latin typeface="Arial"/>
            </a:endParaRPr>
          </a:p>
        </p:txBody>
      </p:sp>
      <p:sp>
        <p:nvSpPr>
          <p:cNvPr id="507" name="CustomShape 2"/>
          <p:cNvSpPr/>
          <p:nvPr/>
        </p:nvSpPr>
        <p:spPr>
          <a:xfrm>
            <a:off x="335520" y="2286000"/>
            <a:ext cx="10748520" cy="4018680"/>
          </a:xfrm>
          <a:prstGeom prst="rect">
            <a:avLst/>
          </a:prstGeom>
          <a:noFill/>
          <a:ln w="0">
            <a:noFill/>
          </a:ln>
        </p:spPr>
        <p:style>
          <a:lnRef idx="0"/>
          <a:fillRef idx="0"/>
          <a:effectRef idx="0"/>
          <a:fontRef idx="minor"/>
        </p:style>
        <p:txBody>
          <a:bodyPr lIns="90000" rIns="90000" tIns="45000" bIns="45000" anchor="t">
            <a:noAutofit/>
          </a:bodyPr>
          <a:p>
            <a:pPr marL="360" algn="ctr">
              <a:lnSpc>
                <a:spcPct val="100000"/>
              </a:lnSpc>
              <a:spcBef>
                <a:spcPts val="360"/>
              </a:spcBef>
            </a:pPr>
            <a:r>
              <a:rPr b="1" lang="en-US" sz="1800" spc="-1" strike="noStrike">
                <a:solidFill>
                  <a:srgbClr val="000000"/>
                </a:solidFill>
                <a:latin typeface="DejaVu Sans"/>
                <a:ea typeface="DejaVu Sans"/>
              </a:rPr>
              <a:t>When do I analyze data?</a:t>
            </a:r>
            <a:endParaRPr b="0" lang="en-GB" sz="1800" spc="-1" strike="noStrike">
              <a:solidFill>
                <a:srgbClr val="000000"/>
              </a:solidFill>
              <a:latin typeface="Arial"/>
            </a:endParaRPr>
          </a:p>
          <a:p>
            <a:pPr marL="360" algn="ctr">
              <a:lnSpc>
                <a:spcPct val="100000"/>
              </a:lnSpc>
              <a:spcBef>
                <a:spcPts val="360"/>
              </a:spcBef>
            </a:pPr>
            <a:endParaRPr b="0" lang="en-GB" sz="1800" spc="-1" strike="noStrike">
              <a:solidFill>
                <a:srgbClr val="000000"/>
              </a:solidFill>
              <a:latin typeface="Arial"/>
            </a:endParaRPr>
          </a:p>
          <a:p>
            <a:pPr marL="360" algn="ctr">
              <a:lnSpc>
                <a:spcPct val="100000"/>
              </a:lnSpc>
              <a:spcBef>
                <a:spcPts val="360"/>
              </a:spcBef>
            </a:pPr>
            <a:endParaRPr b="0" lang="en-GB" sz="1800" spc="-1" strike="noStrike">
              <a:solidFill>
                <a:srgbClr val="000000"/>
              </a:solidFill>
              <a:latin typeface="Arial"/>
            </a:endParaRPr>
          </a:p>
        </p:txBody>
      </p:sp>
      <p:sp>
        <p:nvSpPr>
          <p:cNvPr id="508" name="CustomShape 3"/>
          <p:cNvSpPr/>
          <p:nvPr/>
        </p:nvSpPr>
        <p:spPr>
          <a:xfrm>
            <a:off x="3408480" y="3220920"/>
            <a:ext cx="4665600" cy="203256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algn="ctr">
              <a:lnSpc>
                <a:spcPct val="100000"/>
              </a:lnSpc>
            </a:pPr>
            <a:r>
              <a:rPr b="0" lang="en-US" sz="1800" spc="-1" strike="noStrike">
                <a:solidFill>
                  <a:srgbClr val="000000"/>
                </a:solidFill>
                <a:latin typeface="DejaVu Sans"/>
                <a:ea typeface="DejaVu Sans"/>
              </a:rPr>
              <a:t>After an event has occurred? ⇒ Data at rest</a:t>
            </a:r>
            <a:endParaRPr b="0" lang="en-GB" sz="1800" spc="-1" strike="noStrike">
              <a:solidFill>
                <a:srgbClr val="000000"/>
              </a:solidFill>
              <a:latin typeface="Arial"/>
            </a:endParaRPr>
          </a:p>
          <a:p>
            <a:pPr marL="360" algn="ctr">
              <a:lnSpc>
                <a:spcPct val="100000"/>
              </a:lnSpc>
              <a:spcBef>
                <a:spcPts val="360"/>
              </a:spcBef>
            </a:pPr>
            <a:r>
              <a:rPr b="1" lang="en-US" sz="1800" spc="-1" strike="noStrike">
                <a:solidFill>
                  <a:srgbClr val="000000"/>
                </a:solidFill>
                <a:latin typeface="DejaVu Sans"/>
                <a:ea typeface="DejaVu Sans"/>
              </a:rPr>
              <a:t>or</a:t>
            </a:r>
            <a:r>
              <a:rPr b="0" lang="en-US" sz="1800" spc="-1" strike="noStrike">
                <a:solidFill>
                  <a:srgbClr val="000000"/>
                </a:solidFill>
                <a:latin typeface="DejaVu Sans"/>
                <a:ea typeface="DejaVu Sans"/>
              </a:rPr>
              <a:t> </a:t>
            </a: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8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9" name="CustomShape 1"/>
          <p:cNvSpPr/>
          <p:nvPr/>
        </p:nvSpPr>
        <p:spPr>
          <a:xfrm>
            <a:off x="335520" y="764640"/>
            <a:ext cx="10748520" cy="4993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Real-Time Data Analytics</a:t>
            </a:r>
            <a:endParaRPr b="0" lang="en-GB" sz="2400" spc="-1" strike="noStrike">
              <a:solidFill>
                <a:srgbClr val="000000"/>
              </a:solidFill>
              <a:latin typeface="Arial"/>
            </a:endParaRPr>
          </a:p>
        </p:txBody>
      </p:sp>
      <p:sp>
        <p:nvSpPr>
          <p:cNvPr id="510" name="CustomShape 2"/>
          <p:cNvSpPr/>
          <p:nvPr/>
        </p:nvSpPr>
        <p:spPr>
          <a:xfrm>
            <a:off x="335520" y="2286000"/>
            <a:ext cx="10748520" cy="4018680"/>
          </a:xfrm>
          <a:prstGeom prst="rect">
            <a:avLst/>
          </a:prstGeom>
          <a:noFill/>
          <a:ln w="0">
            <a:noFill/>
          </a:ln>
        </p:spPr>
        <p:style>
          <a:lnRef idx="0"/>
          <a:fillRef idx="0"/>
          <a:effectRef idx="0"/>
          <a:fontRef idx="minor"/>
        </p:style>
        <p:txBody>
          <a:bodyPr lIns="90000" rIns="90000" tIns="45000" bIns="45000" anchor="t">
            <a:noAutofit/>
          </a:bodyPr>
          <a:p>
            <a:pPr marL="360" algn="ctr">
              <a:lnSpc>
                <a:spcPct val="100000"/>
              </a:lnSpc>
              <a:spcBef>
                <a:spcPts val="360"/>
              </a:spcBef>
            </a:pPr>
            <a:r>
              <a:rPr b="1" lang="en-US" sz="1800" spc="-1" strike="noStrike">
                <a:solidFill>
                  <a:srgbClr val="000000"/>
                </a:solidFill>
                <a:latin typeface="DejaVu Sans"/>
                <a:ea typeface="DejaVu Sans"/>
              </a:rPr>
              <a:t>When do I analyze data?</a:t>
            </a:r>
            <a:endParaRPr b="0" lang="en-GB" sz="1800" spc="-1" strike="noStrike">
              <a:solidFill>
                <a:srgbClr val="000000"/>
              </a:solidFill>
              <a:latin typeface="Arial"/>
            </a:endParaRPr>
          </a:p>
          <a:p>
            <a:pPr marL="360" algn="ctr">
              <a:lnSpc>
                <a:spcPct val="100000"/>
              </a:lnSpc>
              <a:spcBef>
                <a:spcPts val="360"/>
              </a:spcBef>
            </a:pPr>
            <a:endParaRPr b="0" lang="en-GB" sz="1800" spc="-1" strike="noStrike">
              <a:solidFill>
                <a:srgbClr val="000000"/>
              </a:solidFill>
              <a:latin typeface="Arial"/>
            </a:endParaRPr>
          </a:p>
          <a:p>
            <a:pPr marL="360" algn="ctr">
              <a:lnSpc>
                <a:spcPct val="100000"/>
              </a:lnSpc>
              <a:spcBef>
                <a:spcPts val="360"/>
              </a:spcBef>
            </a:pPr>
            <a:endParaRPr b="0" lang="en-GB" sz="1800" spc="-1" strike="noStrike">
              <a:solidFill>
                <a:srgbClr val="000000"/>
              </a:solidFill>
              <a:latin typeface="Arial"/>
            </a:endParaRPr>
          </a:p>
        </p:txBody>
      </p:sp>
      <p:sp>
        <p:nvSpPr>
          <p:cNvPr id="511" name="CustomShape 3"/>
          <p:cNvSpPr/>
          <p:nvPr/>
        </p:nvSpPr>
        <p:spPr>
          <a:xfrm>
            <a:off x="3408480" y="3220920"/>
            <a:ext cx="4665600" cy="203256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algn="ctr">
              <a:lnSpc>
                <a:spcPct val="100000"/>
              </a:lnSpc>
            </a:pPr>
            <a:r>
              <a:rPr b="0" lang="en-US" sz="1800" spc="-1" strike="noStrike">
                <a:solidFill>
                  <a:srgbClr val="000000"/>
                </a:solidFill>
                <a:latin typeface="DejaVu Sans"/>
                <a:ea typeface="DejaVu Sans"/>
              </a:rPr>
              <a:t>After an event has occurred? ⇒ Data at rest</a:t>
            </a:r>
            <a:endParaRPr b="0" lang="en-GB" sz="1800" spc="-1" strike="noStrike">
              <a:solidFill>
                <a:srgbClr val="000000"/>
              </a:solidFill>
              <a:latin typeface="Arial"/>
            </a:endParaRPr>
          </a:p>
          <a:p>
            <a:pPr marL="360" algn="ctr">
              <a:lnSpc>
                <a:spcPct val="100000"/>
              </a:lnSpc>
              <a:spcBef>
                <a:spcPts val="360"/>
              </a:spcBef>
            </a:pPr>
            <a:r>
              <a:rPr b="1" lang="en-US" sz="1800" spc="-1" strike="noStrike">
                <a:solidFill>
                  <a:srgbClr val="000000"/>
                </a:solidFill>
                <a:latin typeface="DejaVu Sans"/>
                <a:ea typeface="DejaVu Sans"/>
              </a:rPr>
              <a:t>or</a:t>
            </a:r>
            <a:r>
              <a:rPr b="0" lang="en-US" sz="1800" spc="-1" strike="noStrike">
                <a:solidFill>
                  <a:srgbClr val="000000"/>
                </a:solidFill>
                <a:latin typeface="DejaVu Sans"/>
                <a:ea typeface="DejaVu Sans"/>
              </a:rPr>
              <a:t> </a:t>
            </a:r>
            <a:endParaRPr b="0" lang="en-GB" sz="1800" spc="-1" strike="noStrike">
              <a:solidFill>
                <a:srgbClr val="000000"/>
              </a:solidFill>
              <a:latin typeface="Arial"/>
            </a:endParaRPr>
          </a:p>
          <a:p>
            <a:pPr marL="360" algn="ctr">
              <a:lnSpc>
                <a:spcPct val="100000"/>
              </a:lnSpc>
              <a:spcBef>
                <a:spcPts val="360"/>
              </a:spcBef>
            </a:pPr>
            <a:r>
              <a:rPr b="0" lang="en-US" sz="1800" spc="-1" strike="noStrike">
                <a:solidFill>
                  <a:srgbClr val="000000"/>
                </a:solidFill>
                <a:latin typeface="DejaVu Sans"/>
                <a:ea typeface="DejaVu Sans"/>
              </a:rPr>
              <a:t>While an event occurs? ⇒ Data in motion</a:t>
            </a: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8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2" name="CustomShape 1"/>
          <p:cNvSpPr/>
          <p:nvPr/>
        </p:nvSpPr>
        <p:spPr>
          <a:xfrm>
            <a:off x="335520" y="764640"/>
            <a:ext cx="10748520" cy="4993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Real-Time Data Analytics – Stream Processing</a:t>
            </a:r>
            <a:endParaRPr b="0" lang="en-GB" sz="2400" spc="-1" strike="noStrike">
              <a:solidFill>
                <a:srgbClr val="000000"/>
              </a:solidFill>
              <a:latin typeface="Arial"/>
            </a:endParaRPr>
          </a:p>
        </p:txBody>
      </p:sp>
      <p:sp>
        <p:nvSpPr>
          <p:cNvPr id="513" name="CustomShape 2"/>
          <p:cNvSpPr/>
          <p:nvPr/>
        </p:nvSpPr>
        <p:spPr>
          <a:xfrm>
            <a:off x="335520" y="1268640"/>
            <a:ext cx="10748520" cy="5036040"/>
          </a:xfrm>
          <a:prstGeom prst="rect">
            <a:avLst/>
          </a:prstGeom>
          <a:noFill/>
          <a:ln w="0">
            <a:noFill/>
          </a:ln>
        </p:spPr>
        <p:style>
          <a:lnRef idx="0"/>
          <a:fillRef idx="0"/>
          <a:effectRef idx="0"/>
          <a:fontRef idx="minor"/>
        </p:style>
        <p:txBody>
          <a:bodyPr lIns="90000" rIns="90000" tIns="45000" bIns="45000" anchor="ctr">
            <a:noAutofit/>
          </a:bodyPr>
          <a:p>
            <a:pPr>
              <a:lnSpc>
                <a:spcPct val="100000"/>
              </a:lnSpc>
              <a:spcBef>
                <a:spcPts val="360"/>
              </a:spcBef>
            </a:pPr>
            <a:r>
              <a:rPr b="0" lang="en-US" sz="1800" spc="-1" strike="noStrike">
                <a:solidFill>
                  <a:srgbClr val="000000"/>
                </a:solidFill>
                <a:latin typeface="DejaVu Sans"/>
                <a:ea typeface="DejaVu Sans"/>
              </a:rPr>
              <a:t>Problem:</a:t>
            </a:r>
            <a:endParaRPr b="0" lang="en-GB" sz="1800" spc="-1" strike="noStrike">
              <a:solidFill>
                <a:srgbClr val="000000"/>
              </a:solidFill>
              <a:latin typeface="Arial"/>
            </a:endParaRPr>
          </a:p>
          <a:p>
            <a:pPr lvl="1" marL="6523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Processing of continuous data streams</a:t>
            </a:r>
            <a:endParaRPr b="0" lang="en-GB" sz="1800" spc="-1" strike="noStrike">
              <a:solidFill>
                <a:srgbClr val="000000"/>
              </a:solidFill>
              <a:latin typeface="Arial"/>
            </a:endParaRPr>
          </a:p>
          <a:p>
            <a:pPr lvl="1" marL="6523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Answering question X without delay</a:t>
            </a: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r>
              <a:rPr b="0" lang="en-US" sz="1800" spc="-1" strike="noStrike">
                <a:solidFill>
                  <a:srgbClr val="000000"/>
                </a:solidFill>
                <a:latin typeface="DejaVu Sans"/>
                <a:ea typeface="DejaVu Sans"/>
              </a:rPr>
              <a:t>Examples:</a:t>
            </a:r>
            <a:endParaRPr b="0" lang="en-GB" sz="1800" spc="-1" strike="noStrike">
              <a:solidFill>
                <a:srgbClr val="000000"/>
              </a:solidFill>
              <a:latin typeface="Arial"/>
            </a:endParaRPr>
          </a:p>
          <a:p>
            <a:pPr lvl="1" marL="6523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E-commerce order processing</a:t>
            </a:r>
            <a:endParaRPr b="0" lang="en-GB" sz="1800" spc="-1" strike="noStrike">
              <a:solidFill>
                <a:srgbClr val="000000"/>
              </a:solidFill>
              <a:latin typeface="Arial"/>
            </a:endParaRPr>
          </a:p>
          <a:p>
            <a:pPr lvl="1" marL="6523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Credit card fraud detection</a:t>
            </a:r>
            <a:endParaRPr b="0" lang="en-GB" sz="1800" spc="-1" strike="noStrike">
              <a:solidFill>
                <a:srgbClr val="000000"/>
              </a:solidFill>
              <a:latin typeface="Arial"/>
            </a:endParaRPr>
          </a:p>
          <a:p>
            <a:pPr lvl="1" marL="6523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Spam detection</a:t>
            </a:r>
            <a:endParaRPr b="0" lang="en-GB" sz="1800" spc="-1" strike="noStrike">
              <a:solidFill>
                <a:srgbClr val="000000"/>
              </a:solidFill>
              <a:latin typeface="Arial"/>
            </a:endParaRPr>
          </a:p>
          <a:p>
            <a:pPr lvl="1" marL="6523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etc.</a:t>
            </a: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8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4" name="CustomShape 1"/>
          <p:cNvSpPr/>
          <p:nvPr/>
        </p:nvSpPr>
        <p:spPr>
          <a:xfrm>
            <a:off x="335520" y="764640"/>
            <a:ext cx="10748520" cy="4993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Real-Time Data Analytics – Stream Processing Properties</a:t>
            </a:r>
            <a:endParaRPr b="0" lang="en-GB" sz="2400" spc="-1" strike="noStrike">
              <a:solidFill>
                <a:srgbClr val="000000"/>
              </a:solidFill>
              <a:latin typeface="Arial"/>
            </a:endParaRPr>
          </a:p>
        </p:txBody>
      </p:sp>
      <p:sp>
        <p:nvSpPr>
          <p:cNvPr id="515" name="CustomShape 2"/>
          <p:cNvSpPr/>
          <p:nvPr/>
        </p:nvSpPr>
        <p:spPr>
          <a:xfrm>
            <a:off x="335520" y="1268640"/>
            <a:ext cx="10748520" cy="5036040"/>
          </a:xfrm>
          <a:prstGeom prst="rect">
            <a:avLst/>
          </a:prstGeom>
          <a:noFill/>
          <a:ln w="0">
            <a:noFill/>
          </a:ln>
        </p:spPr>
        <p:style>
          <a:lnRef idx="0"/>
          <a:fillRef idx="0"/>
          <a:effectRef idx="0"/>
          <a:fontRef idx="minor"/>
        </p:style>
        <p:txBody>
          <a:bodyPr lIns="90000" rIns="90000" tIns="45000" bIns="45000" anchor="ctr">
            <a:noAutofit/>
          </a:bodyPr>
          <a:p>
            <a:pPr marL="1951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Results for question X based on current data</a:t>
            </a:r>
            <a:endParaRPr b="0" lang="en-GB" sz="1800" spc="-1" strike="noStrike">
              <a:solidFill>
                <a:srgbClr val="000000"/>
              </a:solidFill>
              <a:latin typeface="Arial"/>
            </a:endParaRPr>
          </a:p>
          <a:p>
            <a:pPr marL="1951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Calculation on individual data set or for a small time window</a:t>
            </a:r>
            <a:endParaRPr b="0" lang="en-GB" sz="1800" spc="-1" strike="noStrike">
              <a:solidFill>
                <a:srgbClr val="000000"/>
              </a:solidFill>
              <a:latin typeface="Arial"/>
            </a:endParaRPr>
          </a:p>
          <a:p>
            <a:pPr marL="1951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Optimized for low latency</a:t>
            </a:r>
            <a:endParaRPr b="0" lang="en-GB" sz="1800" spc="-1" strike="noStrike">
              <a:solidFill>
                <a:srgbClr val="000000"/>
              </a:solidFill>
              <a:latin typeface="Arial"/>
            </a:endParaRPr>
          </a:p>
          <a:p>
            <a:pPr marL="1951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Calculations close to "real-time" and often very simple</a:t>
            </a:r>
            <a:endParaRPr b="0" lang="en-GB" sz="1800" spc="-1" strike="noStrike">
              <a:solidFill>
                <a:srgbClr val="000000"/>
              </a:solidFill>
              <a:latin typeface="Arial"/>
            </a:endParaRPr>
          </a:p>
          <a:p>
            <a:pPr marL="1951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Example frameworks: Apache Storm or Amazon Kinesis</a:t>
            </a: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8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6" name="CustomShape 1"/>
          <p:cNvSpPr/>
          <p:nvPr/>
        </p:nvSpPr>
        <p:spPr>
          <a:xfrm>
            <a:off x="335520" y="4406760"/>
            <a:ext cx="10746000" cy="13550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3000" spc="-1" strike="noStrike" cap="all">
                <a:solidFill>
                  <a:srgbClr val="008c4f"/>
                </a:solidFill>
                <a:latin typeface="DejaVu Sans"/>
                <a:ea typeface="DejaVu Sans"/>
              </a:rPr>
              <a:t>Exercise E06</a:t>
            </a:r>
            <a:endParaRPr b="0" lang="en-GB" sz="3000" spc="-1" strike="noStrike">
              <a:solidFill>
                <a:srgbClr val="000000"/>
              </a:solidFill>
              <a:latin typeface="Arial"/>
            </a:endParaRPr>
          </a:p>
        </p:txBody>
      </p:sp>
      <p:sp>
        <p:nvSpPr>
          <p:cNvPr id="517" name="CustomShape 2"/>
          <p:cNvSpPr/>
          <p:nvPr/>
        </p:nvSpPr>
        <p:spPr>
          <a:xfrm>
            <a:off x="335520" y="2906640"/>
            <a:ext cx="10746000" cy="1492920"/>
          </a:xfrm>
          <a:prstGeom prst="rect">
            <a:avLst/>
          </a:prstGeom>
          <a:noFill/>
          <a:ln w="0">
            <a:noFill/>
          </a:ln>
        </p:spPr>
        <p:style>
          <a:lnRef idx="0"/>
          <a:fillRef idx="0"/>
          <a:effectRef idx="0"/>
          <a:fontRef idx="minor"/>
        </p:style>
        <p:txBody>
          <a:bodyPr lIns="90000" rIns="90000" tIns="45000" bIns="45000" anchor="t">
            <a:noAutofit/>
          </a:bodyPr>
          <a:p>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8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8" name="CustomShape 1"/>
          <p:cNvSpPr/>
          <p:nvPr/>
        </p:nvSpPr>
        <p:spPr>
          <a:xfrm>
            <a:off x="335520" y="764640"/>
            <a:ext cx="10746000" cy="4968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E06 – IoT Security</a:t>
            </a:r>
            <a:endParaRPr b="0" lang="en-GB" sz="2400" spc="-1" strike="noStrike">
              <a:solidFill>
                <a:srgbClr val="000000"/>
              </a:solidFill>
              <a:latin typeface="Arial"/>
            </a:endParaRPr>
          </a:p>
          <a:p>
            <a:pPr>
              <a:lnSpc>
                <a:spcPct val="100000"/>
              </a:lnSpc>
            </a:pPr>
            <a:endParaRPr b="0" lang="en-GB" sz="2400" spc="-1" strike="noStrike">
              <a:solidFill>
                <a:srgbClr val="000000"/>
              </a:solidFill>
              <a:latin typeface="Arial"/>
            </a:endParaRPr>
          </a:p>
        </p:txBody>
      </p:sp>
      <p:sp>
        <p:nvSpPr>
          <p:cNvPr id="519" name="CustomShape 2"/>
          <p:cNvSpPr/>
          <p:nvPr/>
        </p:nvSpPr>
        <p:spPr>
          <a:xfrm>
            <a:off x="335520" y="1268640"/>
            <a:ext cx="10746000" cy="5033520"/>
          </a:xfrm>
          <a:prstGeom prst="rect">
            <a:avLst/>
          </a:prstGeom>
          <a:noFill/>
          <a:ln w="0">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pPr>
            <a:r>
              <a:rPr b="0" lang="en-US" sz="1800" spc="-1" strike="noStrike">
                <a:solidFill>
                  <a:srgbClr val="000000"/>
                </a:solidFill>
                <a:latin typeface="DejaVu Sans"/>
                <a:ea typeface="DejaVu Sans"/>
              </a:rPr>
              <a:t>In previous exercises, you gathered data from different sources (e.g., weather sensors/APIs) and aggregated them into a single data set. Subsequently, you processed the data to make predictions based on the results of the gathered information. </a:t>
            </a:r>
            <a:endParaRPr b="0" lang="en-GB" sz="1800" spc="-1" strike="noStrike">
              <a:solidFill>
                <a:srgbClr val="000000"/>
              </a:solidFill>
              <a:latin typeface="Arial"/>
            </a:endParaRPr>
          </a:p>
          <a:p>
            <a:pPr>
              <a:lnSpc>
                <a:spcPct val="100000"/>
              </a:lnSpc>
              <a:spcBef>
                <a:spcPts val="360"/>
              </a:spcBef>
            </a:pPr>
            <a:r>
              <a:rPr b="0" lang="en-US" sz="1800" spc="-1" strike="noStrike">
                <a:solidFill>
                  <a:srgbClr val="000000"/>
                </a:solidFill>
                <a:latin typeface="DejaVu Sans"/>
                <a:ea typeface="DejaVu Sans"/>
              </a:rPr>
              <a:t>However, so far, we have discarded the aspect of privacy and security when handling IoT-related data. Especially the transmission of data from the sensors to the processing entity (cloud, edge, etc.) is often prone to data manipulation. Moreover, the sensor data might contain sensitive information that is not meant to be public. Therefore, data in transit must be protected against manipulation and encrypted.</a:t>
            </a: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8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0" name="CustomShape 1"/>
          <p:cNvSpPr/>
          <p:nvPr/>
        </p:nvSpPr>
        <p:spPr>
          <a:xfrm>
            <a:off x="335520" y="1268640"/>
            <a:ext cx="10748520" cy="503604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spcBef>
                <a:spcPts val="799"/>
              </a:spcBef>
              <a:tabLst>
                <a:tab algn="l" pos="0"/>
              </a:tabLst>
            </a:pPr>
            <a:r>
              <a:rPr b="1" lang="en-US" sz="4000" spc="-1" strike="noStrike">
                <a:solidFill>
                  <a:srgbClr val="000000"/>
                </a:solidFill>
                <a:latin typeface="DejaVu Sans"/>
                <a:ea typeface="DejaVu Sans"/>
              </a:rPr>
              <a:t>Questions?</a:t>
            </a:r>
            <a:endParaRPr b="0" lang="en-GB" sz="4000" spc="-1" strike="noStrike">
              <a:solidFill>
                <a:srgbClr val="000000"/>
              </a:solidFill>
              <a:latin typeface="Arial"/>
            </a:endParaRPr>
          </a:p>
        </p:txBody>
      </p:sp>
      <p:sp>
        <p:nvSpPr>
          <p:cNvPr id="521" name="CustomShape 2"/>
          <p:cNvSpPr/>
          <p:nvPr/>
        </p:nvSpPr>
        <p:spPr>
          <a:xfrm>
            <a:off x="335520" y="764640"/>
            <a:ext cx="10748520" cy="499320"/>
          </a:xfrm>
          <a:prstGeom prst="rect">
            <a:avLst/>
          </a:prstGeom>
          <a:noFill/>
          <a:ln w="0">
            <a:noFill/>
          </a:ln>
        </p:spPr>
        <p:style>
          <a:lnRef idx="0"/>
          <a:fillRef idx="0"/>
          <a:effectRef idx="0"/>
          <a:fontRef idx="minor"/>
        </p:style>
        <p:txBody>
          <a:bodyPr lIns="90000" rIns="90000" tIns="45000" bIns="45000" anchor="t">
            <a:noAutofit/>
          </a:bodyPr>
          <a:p>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1" name="CustomShape 1"/>
          <p:cNvSpPr/>
          <p:nvPr/>
        </p:nvSpPr>
        <p:spPr>
          <a:xfrm>
            <a:off x="335520" y="764640"/>
            <a:ext cx="10748520" cy="4993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Cloud Service Models – Examples </a:t>
            </a:r>
            <a:endParaRPr b="0" lang="en-GB" sz="2400" spc="-1" strike="noStrike">
              <a:solidFill>
                <a:srgbClr val="000000"/>
              </a:solidFill>
              <a:latin typeface="Arial"/>
            </a:endParaRPr>
          </a:p>
        </p:txBody>
      </p:sp>
      <p:sp>
        <p:nvSpPr>
          <p:cNvPr id="302" name="CustomShape 2"/>
          <p:cNvSpPr/>
          <p:nvPr/>
        </p:nvSpPr>
        <p:spPr>
          <a:xfrm>
            <a:off x="335520" y="1268640"/>
            <a:ext cx="10748520" cy="5036040"/>
          </a:xfrm>
          <a:prstGeom prst="rect">
            <a:avLst/>
          </a:prstGeom>
          <a:noFill/>
          <a:ln w="0">
            <a:noFill/>
          </a:ln>
        </p:spPr>
        <p:style>
          <a:lnRef idx="0"/>
          <a:fillRef idx="0"/>
          <a:effectRef idx="0"/>
          <a:fontRef idx="minor"/>
        </p:style>
        <p:txBody>
          <a:bodyPr lIns="90000" rIns="90000" tIns="45000" bIns="45000" anchor="ctr">
            <a:noAutofit/>
          </a:bodyPr>
          <a:p>
            <a:pPr>
              <a:lnSpc>
                <a:spcPct val="100000"/>
              </a:lnSpc>
              <a:spcBef>
                <a:spcPts val="360"/>
              </a:spcBef>
            </a:pPr>
            <a:r>
              <a:rPr b="0" lang="de-DE" sz="1800" spc="-1" strike="noStrike">
                <a:solidFill>
                  <a:srgbClr val="000000"/>
                </a:solidFill>
                <a:latin typeface="DejaVu Sans"/>
                <a:ea typeface="DejaVu Sans"/>
              </a:rPr>
              <a:t>IaaS:</a:t>
            </a:r>
            <a:endParaRPr b="0" lang="en-GB" sz="1800" spc="-1" strike="noStrike">
              <a:solidFill>
                <a:srgbClr val="000000"/>
              </a:solidFill>
              <a:latin typeface="Arial"/>
            </a:endParaRPr>
          </a:p>
          <a:p>
            <a:pPr lvl="1" marL="6523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Amazon Web Services (AWS)</a:t>
            </a:r>
            <a:endParaRPr b="0" lang="en-GB" sz="1800" spc="-1" strike="noStrike">
              <a:solidFill>
                <a:srgbClr val="000000"/>
              </a:solidFill>
              <a:latin typeface="Arial"/>
            </a:endParaRPr>
          </a:p>
          <a:p>
            <a:pPr lvl="1" marL="6523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Microsoft Azure</a:t>
            </a:r>
            <a:endParaRPr b="0" lang="en-GB" sz="1800" spc="-1" strike="noStrike">
              <a:solidFill>
                <a:srgbClr val="000000"/>
              </a:solidFill>
              <a:latin typeface="Arial"/>
            </a:endParaRPr>
          </a:p>
          <a:p>
            <a:pPr lvl="1" marL="6523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Google Compute Engine</a:t>
            </a:r>
            <a:endParaRPr b="0" lang="en-GB" sz="1800" spc="-1" strike="noStrike">
              <a:solidFill>
                <a:srgbClr val="000000"/>
              </a:solidFill>
              <a:latin typeface="Arial"/>
            </a:endParaRPr>
          </a:p>
          <a:p>
            <a:pPr>
              <a:lnSpc>
                <a:spcPct val="100000"/>
              </a:lnSpc>
              <a:spcBef>
                <a:spcPts val="360"/>
              </a:spcBef>
            </a:pPr>
            <a:r>
              <a:rPr b="0" lang="en-US" sz="1800" spc="-1" strike="noStrike">
                <a:solidFill>
                  <a:srgbClr val="000000"/>
                </a:solidFill>
                <a:latin typeface="DejaVu Sans"/>
                <a:ea typeface="DejaVu Sans"/>
              </a:rPr>
              <a:t>PaaS: </a:t>
            </a:r>
            <a:endParaRPr b="0" lang="en-GB" sz="1800" spc="-1" strike="noStrike">
              <a:solidFill>
                <a:srgbClr val="000000"/>
              </a:solidFill>
              <a:latin typeface="Arial"/>
            </a:endParaRPr>
          </a:p>
          <a:p>
            <a:pPr lvl="1" marL="6523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Google App Engine</a:t>
            </a:r>
            <a:endParaRPr b="0" lang="en-GB" sz="1800" spc="-1" strike="noStrike">
              <a:solidFill>
                <a:srgbClr val="000000"/>
              </a:solidFill>
              <a:latin typeface="Arial"/>
            </a:endParaRPr>
          </a:p>
          <a:p>
            <a:pPr lvl="1" marL="6523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Heroku, OpenShift</a:t>
            </a:r>
            <a:endParaRPr b="0" lang="en-GB" sz="1800" spc="-1" strike="noStrike">
              <a:solidFill>
                <a:srgbClr val="000000"/>
              </a:solidFill>
              <a:latin typeface="Arial"/>
            </a:endParaRPr>
          </a:p>
          <a:p>
            <a:pPr lvl="1" marL="6523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AWS Elastic Beanstalk</a:t>
            </a:r>
            <a:endParaRPr b="0" lang="en-GB" sz="1800" spc="-1" strike="noStrike">
              <a:solidFill>
                <a:srgbClr val="000000"/>
              </a:solidFill>
              <a:latin typeface="Arial"/>
            </a:endParaRPr>
          </a:p>
          <a:p>
            <a:pPr marL="360">
              <a:lnSpc>
                <a:spcPct val="100000"/>
              </a:lnSpc>
              <a:spcBef>
                <a:spcPts val="360"/>
              </a:spcBef>
            </a:pPr>
            <a:r>
              <a:rPr b="0" lang="en-US" sz="1800" spc="-1" strike="noStrike">
                <a:solidFill>
                  <a:srgbClr val="ffffff"/>
                </a:solidFill>
                <a:latin typeface="DejaVu Sans"/>
                <a:ea typeface="DejaVu Sans"/>
              </a:rPr>
              <a:t>SaaS:</a:t>
            </a:r>
            <a:endParaRPr b="0" lang="en-GB" sz="1800" spc="-1" strike="noStrike">
              <a:solidFill>
                <a:srgbClr val="000000"/>
              </a:solidFill>
              <a:latin typeface="Arial"/>
            </a:endParaRPr>
          </a:p>
          <a:p>
            <a:pPr marL="457560">
              <a:lnSpc>
                <a:spcPct val="100000"/>
              </a:lnSpc>
              <a:spcBef>
                <a:spcPts val="360"/>
              </a:spcBef>
            </a:pPr>
            <a:r>
              <a:rPr b="0" lang="en-US" sz="1800" spc="-1" strike="noStrike">
                <a:solidFill>
                  <a:srgbClr val="ffffff"/>
                </a:solidFill>
                <a:latin typeface="DejaVu Sans"/>
                <a:ea typeface="DejaVu Sans"/>
              </a:rPr>
              <a:t>Google Apps</a:t>
            </a:r>
            <a:endParaRPr b="0" lang="en-GB" sz="1800" spc="-1" strike="noStrike">
              <a:solidFill>
                <a:srgbClr val="000000"/>
              </a:solidFill>
              <a:latin typeface="Arial"/>
            </a:endParaRPr>
          </a:p>
          <a:p>
            <a:pPr marL="457560">
              <a:lnSpc>
                <a:spcPct val="100000"/>
              </a:lnSpc>
              <a:spcBef>
                <a:spcPts val="360"/>
              </a:spcBef>
            </a:pPr>
            <a:r>
              <a:rPr b="0" lang="en-US" sz="1800" spc="-1" strike="noStrike">
                <a:solidFill>
                  <a:srgbClr val="ffffff"/>
                </a:solidFill>
                <a:latin typeface="DejaVu Sans"/>
                <a:ea typeface="DejaVu Sans"/>
              </a:rPr>
              <a:t>Dropbox</a:t>
            </a:r>
            <a:endParaRPr b="0" lang="en-GB" sz="1800" spc="-1" strike="noStrike">
              <a:solidFill>
                <a:srgbClr val="000000"/>
              </a:solidFill>
              <a:latin typeface="Arial"/>
            </a:endParaRPr>
          </a:p>
          <a:p>
            <a:pPr marL="457560">
              <a:lnSpc>
                <a:spcPct val="100000"/>
              </a:lnSpc>
              <a:spcBef>
                <a:spcPts val="360"/>
              </a:spcBef>
            </a:pPr>
            <a:r>
              <a:rPr b="0" lang="en-US" sz="1800" spc="-1" strike="noStrike">
                <a:solidFill>
                  <a:srgbClr val="ffffff"/>
                </a:solidFill>
                <a:latin typeface="DejaVu Sans"/>
                <a:ea typeface="DejaVu Sans"/>
              </a:rPr>
              <a:t>Cisco Webex</a:t>
            </a:r>
            <a:endParaRPr b="0" lang="en-GB" sz="1800" spc="-1" strike="noStrike">
              <a:solidFill>
                <a:srgbClr val="000000"/>
              </a:solidFill>
              <a:latin typeface="Arial"/>
            </a:endParaRPr>
          </a:p>
          <a:p>
            <a:pPr marL="457560">
              <a:lnSpc>
                <a:spcPct val="100000"/>
              </a:lnSpc>
              <a:spcBef>
                <a:spcPts val="360"/>
              </a:spcBef>
            </a:pPr>
            <a:r>
              <a:rPr b="0" lang="en-US" sz="1800" spc="-1" strike="noStrike">
                <a:solidFill>
                  <a:srgbClr val="ffffff"/>
                </a:solidFill>
                <a:latin typeface="DejaVu Sans"/>
                <a:ea typeface="DejaVu Sans"/>
              </a:rPr>
              <a:t>Salesforce</a:t>
            </a:r>
            <a:endParaRPr b="0" lang="en-GB" sz="1800" spc="-1" strike="noStrike">
              <a:solidFill>
                <a:srgbClr val="000000"/>
              </a:solidFill>
              <a:latin typeface="Arial"/>
            </a:endParaRPr>
          </a:p>
          <a:p>
            <a:pPr marL="457560">
              <a:lnSpc>
                <a:spcPct val="100000"/>
              </a:lnSpc>
              <a:spcBef>
                <a:spcPts val="360"/>
              </a:spcBef>
            </a:pPr>
            <a:r>
              <a:rPr b="0" lang="en-US" sz="1800" spc="-1" strike="noStrike">
                <a:solidFill>
                  <a:srgbClr val="ffffff"/>
                </a:solidFill>
                <a:latin typeface="DejaVu Sans"/>
                <a:ea typeface="DejaVu Sans"/>
              </a:rPr>
              <a:t>GoToMeeting</a:t>
            </a:r>
            <a:endParaRPr b="0" lang="en-GB" sz="1800" spc="-1" strike="noStrike">
              <a:solidFill>
                <a:srgbClr val="000000"/>
              </a:solidFill>
              <a:latin typeface="Arial"/>
            </a:endParaRPr>
          </a:p>
          <a:p>
            <a:pPr marL="457560">
              <a:lnSpc>
                <a:spcPct val="100000"/>
              </a:lnSpc>
              <a:spcBef>
                <a:spcPts val="360"/>
              </a:spcBef>
            </a:pPr>
            <a:r>
              <a:rPr b="0" lang="en-US" sz="1800" spc="-1" strike="noStrike">
                <a:solidFill>
                  <a:srgbClr val="ffffff"/>
                </a:solidFill>
                <a:latin typeface="DejaVu Sans"/>
                <a:ea typeface="DejaVu Sans"/>
              </a:rPr>
              <a:t>Zoom</a:t>
            </a: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907</TotalTime>
  <Application>LibreOffice/7.5.3.2$Linux_X86_64 LibreOffice_project/50$Build-2</Application>
  <AppVersion>15.0000</AppVersion>
  <Words>4136</Words>
  <Paragraphs>511</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2013-05-21T09:22:36Z</dcterms:created>
  <dc:creator>Hooby</dc:creator>
  <dc:description/>
  <dc:language>en-US</dc:language>
  <cp:lastModifiedBy>Benjamin Leiding</cp:lastModifiedBy>
  <cp:lastPrinted>2019-04-04T14:01:13Z</cp:lastPrinted>
  <dcterms:modified xsi:type="dcterms:W3CDTF">2023-06-05T11:21:17Z</dcterms:modified>
  <cp:revision>3497</cp:revision>
  <dc:subject/>
  <dc:title>PowerPoint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HiddenSlides">
    <vt:i4>0</vt:i4>
  </property>
  <property fmtid="{D5CDD505-2E9C-101B-9397-08002B2CF9AE}" pid="3" name="HyperlinksChanged">
    <vt:bool>0</vt:bool>
  </property>
  <property fmtid="{D5CDD505-2E9C-101B-9397-08002B2CF9AE}" pid="4" name="LinksUpToDate">
    <vt:bool>0</vt:bool>
  </property>
  <property fmtid="{D5CDD505-2E9C-101B-9397-08002B2CF9AE}" pid="5" name="MMClips">
    <vt:i4>0</vt:i4>
  </property>
  <property fmtid="{D5CDD505-2E9C-101B-9397-08002B2CF9AE}" pid="6" name="Notes">
    <vt:i4>1</vt:i4>
  </property>
  <property fmtid="{D5CDD505-2E9C-101B-9397-08002B2CF9AE}" pid="7" name="PresentationFormat">
    <vt:lpwstr>Breitbild</vt:lpwstr>
  </property>
  <property fmtid="{D5CDD505-2E9C-101B-9397-08002B2CF9AE}" pid="8" name="ScaleCrop">
    <vt:bool>0</vt:bool>
  </property>
  <property fmtid="{D5CDD505-2E9C-101B-9397-08002B2CF9AE}" pid="9" name="ShareDoc">
    <vt:bool>0</vt:bool>
  </property>
  <property fmtid="{D5CDD505-2E9C-101B-9397-08002B2CF9AE}" pid="10" name="Slides">
    <vt:i4>86</vt:i4>
  </property>
</Properties>
</file>